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1"/>
  </p:notesMasterIdLst>
  <p:handoutMasterIdLst>
    <p:handoutMasterId r:id="rId22"/>
  </p:handoutMasterIdLst>
  <p:sldIdLst>
    <p:sldId id="256" r:id="rId2"/>
    <p:sldId id="259" r:id="rId3"/>
    <p:sldId id="322" r:id="rId4"/>
    <p:sldId id="323" r:id="rId5"/>
    <p:sldId id="339" r:id="rId6"/>
    <p:sldId id="338" r:id="rId7"/>
    <p:sldId id="325" r:id="rId8"/>
    <p:sldId id="340" r:id="rId9"/>
    <p:sldId id="341" r:id="rId10"/>
    <p:sldId id="343" r:id="rId11"/>
    <p:sldId id="342" r:id="rId12"/>
    <p:sldId id="344" r:id="rId13"/>
    <p:sldId id="346" r:id="rId14"/>
    <p:sldId id="347" r:id="rId15"/>
    <p:sldId id="348" r:id="rId16"/>
    <p:sldId id="349" r:id="rId17"/>
    <p:sldId id="351" r:id="rId18"/>
    <p:sldId id="353" r:id="rId19"/>
    <p:sldId id="35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79"/>
    <p:restoredTop sz="77747"/>
  </p:normalViewPr>
  <p:slideViewPr>
    <p:cSldViewPr snapToGrid="0" snapToObjects="1">
      <p:cViewPr>
        <p:scale>
          <a:sx n="90" d="100"/>
          <a:sy n="90" d="100"/>
        </p:scale>
        <p:origin x="344" y="144"/>
      </p:cViewPr>
      <p:guideLst/>
    </p:cSldViewPr>
  </p:slideViewPr>
  <p:outlineViewPr>
    <p:cViewPr>
      <p:scale>
        <a:sx n="33" d="100"/>
        <a:sy n="33" d="100"/>
      </p:scale>
      <p:origin x="0" y="-4424"/>
    </p:cViewPr>
  </p:outlineViewPr>
  <p:notesTextViewPr>
    <p:cViewPr>
      <p:scale>
        <a:sx n="1" d="1"/>
        <a:sy n="1" d="1"/>
      </p:scale>
      <p:origin x="0" y="0"/>
    </p:cViewPr>
  </p:notesTextViewPr>
  <p:sorterViewPr>
    <p:cViewPr>
      <p:scale>
        <a:sx n="197" d="100"/>
        <a:sy n="19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D71772-CC13-7741-AC5D-26DC6D8902BC}" type="datetimeFigureOut">
              <a:rPr lang="en-US" smtClean="0"/>
              <a:t>10/17/18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D4951F-58CE-6749-B80E-82A837655D3F}" type="slidenum">
              <a:rPr lang="en-US" smtClean="0"/>
              <a:t>‹#›</a:t>
            </a:fld>
            <a:endParaRPr lang="en-US"/>
          </a:p>
        </p:txBody>
      </p:sp>
    </p:spTree>
    <p:extLst>
      <p:ext uri="{BB962C8B-B14F-4D97-AF65-F5344CB8AC3E}">
        <p14:creationId xmlns:p14="http://schemas.microsoft.com/office/powerpoint/2010/main" val="207389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2584B-6CA3-EE4F-BB8C-3AB99FFE9908}" type="datetimeFigureOut">
              <a:rPr lang="en-US" smtClean="0"/>
              <a:t>10/17/18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1213F-2520-8049-8064-19B530A54FF9}" type="slidenum">
              <a:rPr lang="en-US" smtClean="0"/>
              <a:t>‹#›</a:t>
            </a:fld>
            <a:endParaRPr lang="en-US"/>
          </a:p>
        </p:txBody>
      </p:sp>
    </p:spTree>
    <p:extLst>
      <p:ext uri="{BB962C8B-B14F-4D97-AF65-F5344CB8AC3E}">
        <p14:creationId xmlns:p14="http://schemas.microsoft.com/office/powerpoint/2010/main" val="1582049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B1213F-2520-8049-8064-19B530A54FF9}" type="slidenum">
              <a:rPr lang="en-US" smtClean="0"/>
              <a:t>0</a:t>
            </a:fld>
            <a:endParaRPr lang="en-US"/>
          </a:p>
        </p:txBody>
      </p:sp>
    </p:spTree>
    <p:extLst>
      <p:ext uri="{BB962C8B-B14F-4D97-AF65-F5344CB8AC3E}">
        <p14:creationId xmlns:p14="http://schemas.microsoft.com/office/powerpoint/2010/main" val="205423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interests</a:t>
            </a:r>
          </a:p>
          <a:p>
            <a:r>
              <a:rPr lang="en-US" altLang="zh-CN" sz="1200" kern="1200" dirty="0">
                <a:solidFill>
                  <a:schemeClr val="tx1"/>
                </a:solidFill>
                <a:effectLst/>
                <a:latin typeface="+mn-lt"/>
                <a:ea typeface="+mn-ea"/>
                <a:cs typeface="+mn-cs"/>
              </a:rPr>
              <a:t>Full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conferences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Don’t need the </a:t>
            </a:r>
            <a:r>
              <a:rPr lang="en-US" sz="1200" kern="1200" dirty="0" err="1">
                <a:solidFill>
                  <a:schemeClr val="tx1"/>
                </a:solidFill>
                <a:effectLst/>
                <a:latin typeface="+mn-lt"/>
                <a:ea typeface="+mn-ea"/>
                <a:cs typeface="+mn-cs"/>
              </a:rPr>
              <a:t>bfs</a:t>
            </a:r>
            <a:r>
              <a:rPr lang="en-US" sz="1200" kern="1200" dirty="0">
                <a:solidFill>
                  <a:schemeClr val="tx1"/>
                </a:solidFill>
                <a:effectLst/>
                <a:latin typeface="+mn-lt"/>
                <a:ea typeface="+mn-ea"/>
                <a:cs typeface="+mn-cs"/>
              </a:rPr>
              <a:t> algorithm anymore. Use a reference list(e.g., </a:t>
            </a:r>
            <a:r>
              <a:rPr lang="en-US" sz="1200" kern="1200" dirty="0" err="1">
                <a:solidFill>
                  <a:schemeClr val="tx1"/>
                </a:solidFill>
                <a:effectLst/>
                <a:latin typeface="+mn-lt"/>
                <a:ea typeface="+mn-ea"/>
                <a:cs typeface="+mn-cs"/>
              </a:rPr>
              <a:t>csrankings</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9B1213F-2520-8049-8064-19B530A54FF9}" type="slidenum">
              <a:rPr lang="en-US" smtClean="0"/>
              <a:t>9</a:t>
            </a:fld>
            <a:endParaRPr lang="en-US"/>
          </a:p>
        </p:txBody>
      </p:sp>
    </p:spTree>
    <p:extLst>
      <p:ext uri="{BB962C8B-B14F-4D97-AF65-F5344CB8AC3E}">
        <p14:creationId xmlns:p14="http://schemas.microsoft.com/office/powerpoint/2010/main" val="10241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Reason for using the same weight: All of them are considered as the nodes in semantic (meaning) space. </a:t>
            </a:r>
            <a:r>
              <a:rPr lang="zh-CN" altLang="en-US" sz="1200" kern="1200" dirty="0">
                <a:solidFill>
                  <a:schemeClr val="tx1"/>
                </a:solidFill>
                <a:effectLst/>
                <a:latin typeface="+mn-lt"/>
                <a:ea typeface="+mn-ea"/>
                <a:cs typeface="+mn-cs"/>
              </a:rPr>
              <a:t>从哲学上讲，每个点都含有一定的的</a:t>
            </a:r>
            <a:r>
              <a:rPr lang="en-US" altLang="zh-CN" sz="1200" kern="1200" dirty="0">
                <a:solidFill>
                  <a:schemeClr val="tx1"/>
                </a:solidFill>
                <a:effectLst/>
                <a:latin typeface="+mn-lt"/>
                <a:ea typeface="+mn-ea"/>
                <a:cs typeface="+mn-cs"/>
              </a:rPr>
              <a:t>meaning</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between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conference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10</a:t>
            </a:fld>
            <a:endParaRPr lang="en-US"/>
          </a:p>
        </p:txBody>
      </p:sp>
    </p:spTree>
    <p:extLst>
      <p:ext uri="{BB962C8B-B14F-4D97-AF65-F5344CB8AC3E}">
        <p14:creationId xmlns:p14="http://schemas.microsoft.com/office/powerpoint/2010/main" val="120433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11</a:t>
            </a:fld>
            <a:endParaRPr lang="en-US"/>
          </a:p>
        </p:txBody>
      </p:sp>
    </p:spTree>
    <p:extLst>
      <p:ext uri="{BB962C8B-B14F-4D97-AF65-F5344CB8AC3E}">
        <p14:creationId xmlns:p14="http://schemas.microsoft.com/office/powerpoint/2010/main" val="206608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12</a:t>
            </a:fld>
            <a:endParaRPr lang="en-US"/>
          </a:p>
        </p:txBody>
      </p:sp>
    </p:spTree>
    <p:extLst>
      <p:ext uri="{BB962C8B-B14F-4D97-AF65-F5344CB8AC3E}">
        <p14:creationId xmlns:p14="http://schemas.microsoft.com/office/powerpoint/2010/main" val="185509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13</a:t>
            </a:fld>
            <a:endParaRPr lang="en-US"/>
          </a:p>
        </p:txBody>
      </p:sp>
    </p:spTree>
    <p:extLst>
      <p:ext uri="{BB962C8B-B14F-4D97-AF65-F5344CB8AC3E}">
        <p14:creationId xmlns:p14="http://schemas.microsoft.com/office/powerpoint/2010/main" val="114195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14</a:t>
            </a:fld>
            <a:endParaRPr lang="en-US"/>
          </a:p>
        </p:txBody>
      </p:sp>
    </p:spTree>
    <p:extLst>
      <p:ext uri="{BB962C8B-B14F-4D97-AF65-F5344CB8AC3E}">
        <p14:creationId xmlns:p14="http://schemas.microsoft.com/office/powerpoint/2010/main" val="169169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15</a:t>
            </a:fld>
            <a:endParaRPr lang="en-US"/>
          </a:p>
        </p:txBody>
      </p:sp>
    </p:spTree>
    <p:extLst>
      <p:ext uri="{BB962C8B-B14F-4D97-AF65-F5344CB8AC3E}">
        <p14:creationId xmlns:p14="http://schemas.microsoft.com/office/powerpoint/2010/main" val="2389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1969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1969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IJCAI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1978</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sigir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1979</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aaai</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1983</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cvpr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1987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NIPS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1987</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iccv</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1980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ICML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www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1994</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kdd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16</a:t>
            </a:fld>
            <a:endParaRPr lang="en-US"/>
          </a:p>
        </p:txBody>
      </p:sp>
    </p:spTree>
    <p:extLst>
      <p:ext uri="{BB962C8B-B14F-4D97-AF65-F5344CB8AC3E}">
        <p14:creationId xmlns:p14="http://schemas.microsoft.com/office/powerpoint/2010/main" val="47957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1969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1969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IJCAI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1978</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sigir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1979</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aaai</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1983</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cvpr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1987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NIPS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1987</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iccv</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1980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ICML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www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1994</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kdd</a:t>
            </a:r>
            <a:endParaRPr lang="en-US" sz="1200" kern="1200" dirty="0">
              <a:solidFill>
                <a:schemeClr val="tx1"/>
              </a:solidFill>
              <a:effectLst/>
              <a:latin typeface="+mn-lt"/>
              <a:ea typeface="+mn-ea"/>
              <a:cs typeface="+mn-cs"/>
            </a:endParaRPr>
          </a:p>
          <a:p>
            <a:r>
              <a:rPr lang="en-US" altLang="zh-CN" dirty="0"/>
              <a:t>1996</a:t>
            </a:r>
            <a:r>
              <a:rPr lang="zh-CN" altLang="en-US" dirty="0"/>
              <a:t> </a:t>
            </a:r>
            <a:r>
              <a:rPr lang="en-US" altLang="zh-CN" dirty="0"/>
              <a:t>EMNLP 2000 NAACL</a:t>
            </a:r>
            <a:endParaRPr lang="en-US" dirty="0"/>
          </a:p>
        </p:txBody>
      </p:sp>
      <p:sp>
        <p:nvSpPr>
          <p:cNvPr id="4" name="Slide Number Placeholder 3"/>
          <p:cNvSpPr>
            <a:spLocks noGrp="1"/>
          </p:cNvSpPr>
          <p:nvPr>
            <p:ph type="sldNum" sz="quarter" idx="5"/>
          </p:nvPr>
        </p:nvSpPr>
        <p:spPr/>
        <p:txBody>
          <a:bodyPr/>
          <a:lstStyle/>
          <a:p>
            <a:fld id="{A9B1213F-2520-8049-8064-19B530A54FF9}" type="slidenum">
              <a:rPr lang="en-US" smtClean="0"/>
              <a:t>17</a:t>
            </a:fld>
            <a:endParaRPr lang="en-US"/>
          </a:p>
        </p:txBody>
      </p:sp>
    </p:spTree>
    <p:extLst>
      <p:ext uri="{BB962C8B-B14F-4D97-AF65-F5344CB8AC3E}">
        <p14:creationId xmlns:p14="http://schemas.microsoft.com/office/powerpoint/2010/main" val="190989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Eyes/</a:t>
            </a:r>
            <a:r>
              <a:rPr lang="en-US" sz="1200" kern="1200" baseline="0" dirty="0">
                <a:solidFill>
                  <a:schemeClr val="tx1"/>
                </a:solidFill>
                <a:effectLst/>
                <a:latin typeface="+mn-lt"/>
                <a:ea typeface="+mn-ea"/>
                <a:cs typeface="+mn-cs"/>
              </a:rPr>
              <a:t> </a:t>
            </a:r>
            <a:r>
              <a:rPr lang="zh-CN" altLang="en-US" sz="1200" kern="1200" baseline="0" dirty="0">
                <a:solidFill>
                  <a:schemeClr val="tx1"/>
                </a:solidFill>
                <a:effectLst/>
                <a:latin typeface="+mn-lt"/>
                <a:ea typeface="+mn-ea"/>
                <a:cs typeface="+mn-cs"/>
              </a:rPr>
              <a:t>比如神经网络至少有</a:t>
            </a:r>
            <a:r>
              <a:rPr lang="en-US" altLang="zh-CN" sz="1200" kern="1200" baseline="0" dirty="0">
                <a:solidFill>
                  <a:schemeClr val="tx1"/>
                </a:solidFill>
                <a:effectLst/>
                <a:latin typeface="+mn-lt"/>
                <a:ea typeface="+mn-ea"/>
                <a:cs typeface="+mn-cs"/>
              </a:rPr>
              <a:t>accuracy</a:t>
            </a:r>
            <a:r>
              <a:rPr lang="zh-CN" altLang="en-US" sz="1200" kern="1200" baseline="0" dirty="0">
                <a:solidFill>
                  <a:schemeClr val="tx1"/>
                </a:solidFill>
                <a:effectLst/>
                <a:latin typeface="+mn-lt"/>
                <a:ea typeface="+mn-ea"/>
                <a:cs typeface="+mn-cs"/>
              </a:rPr>
              <a:t>之类的</a:t>
            </a:r>
            <a:r>
              <a:rPr lang="en-US" altLang="zh-CN" sz="1200" kern="1200" baseline="0" dirty="0">
                <a:solidFill>
                  <a:schemeClr val="tx1"/>
                </a:solidFill>
                <a:effectLst/>
                <a:latin typeface="+mn-lt"/>
                <a:ea typeface="+mn-ea"/>
                <a:cs typeface="+mn-cs"/>
              </a:rPr>
              <a:t>objectives</a:t>
            </a:r>
            <a:r>
              <a:rPr lang="zh-CN" altLang="en-US" sz="1200" kern="1200" baseline="0" dirty="0">
                <a:solidFill>
                  <a:schemeClr val="tx1"/>
                </a:solidFill>
                <a:effectLst/>
                <a:latin typeface="+mn-lt"/>
                <a:ea typeface="+mn-ea"/>
                <a:cs typeface="+mn-cs"/>
              </a:rPr>
              <a:t>可以用来督促调整参数</a:t>
            </a:r>
            <a:r>
              <a:rPr lang="en-US" altLang="zh-CN" sz="1200" kern="1200" baseline="0" dirty="0">
                <a:solidFill>
                  <a:schemeClr val="tx1"/>
                </a:solidFill>
                <a:effectLst/>
                <a:latin typeface="+mn-lt"/>
                <a:ea typeface="+mn-ea"/>
                <a:cs typeface="+mn-cs"/>
              </a:rPr>
              <a:t> </a:t>
            </a:r>
          </a:p>
          <a:p>
            <a:r>
              <a:rPr lang="en-US" altLang="zh-CN" sz="1200" kern="1200" baseline="0" dirty="0" err="1">
                <a:solidFill>
                  <a:schemeClr val="tx1"/>
                </a:solidFill>
                <a:effectLst/>
                <a:latin typeface="+mn-lt"/>
                <a:ea typeface="+mn-ea"/>
                <a:cs typeface="+mn-cs"/>
              </a:rPr>
              <a:t>icwsm</a:t>
            </a:r>
            <a:r>
              <a:rPr lang="en-US" altLang="zh-CN" sz="1200" kern="1200" baseline="0" dirty="0">
                <a:solidFill>
                  <a:schemeClr val="tx1"/>
                </a:solidFill>
                <a:effectLst/>
                <a:latin typeface="+mn-lt"/>
                <a:ea typeface="+mn-ea"/>
                <a:cs typeface="+mn-cs"/>
              </a:rPr>
              <a:t> 2015 Sam</a:t>
            </a:r>
          </a:p>
          <a:p>
            <a:r>
              <a:rPr lang="en-US" altLang="zh-CN" sz="1200" kern="1200" baseline="0" dirty="0">
                <a:solidFill>
                  <a:schemeClr val="tx1"/>
                </a:solidFill>
                <a:effectLst/>
                <a:latin typeface="+mn-lt"/>
                <a:ea typeface="+mn-ea"/>
                <a:cs typeface="+mn-cs"/>
              </a:rPr>
              <a:t>Gaussian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distribution’s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conjective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当有</a:t>
            </a:r>
            <a:r>
              <a:rPr lang="en-US" sz="1200" kern="1200" dirty="0">
                <a:solidFill>
                  <a:schemeClr val="tx1"/>
                </a:solidFill>
                <a:effectLst/>
                <a:latin typeface="+mn-lt"/>
                <a:ea typeface="+mn-ea"/>
                <a:cs typeface="+mn-cs"/>
              </a:rPr>
              <a:t>conference</a:t>
            </a:r>
            <a:r>
              <a:rPr lang="zh-CN" altLang="en-US" sz="1200" kern="1200" dirty="0">
                <a:solidFill>
                  <a:schemeClr val="tx1"/>
                </a:solidFill>
                <a:effectLst/>
                <a:latin typeface="+mn-lt"/>
                <a:ea typeface="+mn-ea"/>
                <a:cs typeface="+mn-cs"/>
              </a:rPr>
              <a:t>有</a:t>
            </a:r>
            <a:r>
              <a:rPr lang="en-US" sz="1200" kern="1200" dirty="0">
                <a:solidFill>
                  <a:schemeClr val="tx1"/>
                </a:solidFill>
                <a:effectLst/>
                <a:latin typeface="+mn-lt"/>
                <a:ea typeface="+mn-ea"/>
                <a:cs typeface="+mn-cs"/>
              </a:rPr>
              <a:t>coordinates</a:t>
            </a:r>
            <a:r>
              <a:rPr lang="zh-CN" altLang="en-US" sz="1200" kern="1200" dirty="0">
                <a:solidFill>
                  <a:schemeClr val="tx1"/>
                </a:solidFill>
                <a:effectLst/>
                <a:latin typeface="+mn-lt"/>
                <a:ea typeface="+mn-ea"/>
                <a:cs typeface="+mn-cs"/>
              </a:rPr>
              <a:t>的时候怎么看</a:t>
            </a:r>
            <a:r>
              <a:rPr lang="en-US" sz="1200" kern="1200" dirty="0">
                <a:solidFill>
                  <a:schemeClr val="tx1"/>
                </a:solidFill>
                <a:effectLst/>
                <a:latin typeface="+mn-lt"/>
                <a:ea typeface="+mn-ea"/>
                <a:cs typeface="+mn-cs"/>
              </a:rPr>
              <a:t>domain shift</a:t>
            </a:r>
          </a:p>
          <a:p>
            <a:r>
              <a:rPr lang="en-US" sz="1200" kern="1200" dirty="0">
                <a:solidFill>
                  <a:schemeClr val="tx1"/>
                </a:solidFill>
                <a:effectLst/>
                <a:latin typeface="+mn-lt"/>
                <a:ea typeface="+mn-ea"/>
                <a:cs typeface="+mn-cs"/>
              </a:rPr>
              <a:t>what our tools can tell reader about the </a:t>
            </a:r>
            <a:r>
              <a:rPr lang="en-US" sz="1200" kern="1200" dirty="0" err="1">
                <a:solidFill>
                  <a:schemeClr val="tx1"/>
                </a:solidFill>
                <a:effectLst/>
                <a:latin typeface="+mn-lt"/>
                <a:ea typeface="+mn-ea"/>
                <a:cs typeface="+mn-cs"/>
              </a:rPr>
              <a:t>informations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general trends about AI </a:t>
            </a:r>
          </a:p>
          <a:p>
            <a:r>
              <a:rPr lang="en-US" sz="1200" kern="1200" dirty="0">
                <a:solidFill>
                  <a:schemeClr val="tx1"/>
                </a:solidFill>
                <a:effectLst/>
                <a:latin typeface="+mn-lt"/>
                <a:ea typeface="+mn-ea"/>
                <a:cs typeface="+mn-cs"/>
              </a:rPr>
              <a:t>create some questions</a:t>
            </a:r>
          </a:p>
          <a:p>
            <a:r>
              <a:rPr lang="en-US" sz="1200" kern="1200" dirty="0">
                <a:solidFill>
                  <a:schemeClr val="tx1"/>
                </a:solidFill>
                <a:effectLst/>
                <a:latin typeface="+mn-lt"/>
                <a:ea typeface="+mn-ea"/>
                <a:cs typeface="+mn-cs"/>
              </a:rPr>
              <a:t>which one is top topic in KDD</a:t>
            </a:r>
          </a:p>
        </p:txBody>
      </p:sp>
      <p:sp>
        <p:nvSpPr>
          <p:cNvPr id="4" name="Slide Number Placeholder 3"/>
          <p:cNvSpPr>
            <a:spLocks noGrp="1"/>
          </p:cNvSpPr>
          <p:nvPr>
            <p:ph type="sldNum" sz="quarter" idx="10"/>
          </p:nvPr>
        </p:nvSpPr>
        <p:spPr/>
        <p:txBody>
          <a:bodyPr/>
          <a:lstStyle/>
          <a:p>
            <a:fld id="{A9B1213F-2520-8049-8064-19B530A54FF9}" type="slidenum">
              <a:rPr lang="en-US" smtClean="0"/>
              <a:t>18</a:t>
            </a:fld>
            <a:endParaRPr lang="en-US"/>
          </a:p>
        </p:txBody>
      </p:sp>
    </p:spTree>
    <p:extLst>
      <p:ext uri="{BB962C8B-B14F-4D97-AF65-F5344CB8AC3E}">
        <p14:creationId xmlns:p14="http://schemas.microsoft.com/office/powerpoint/2010/main" val="133208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B1213F-2520-8049-8064-19B530A54FF9}" type="slidenum">
              <a:rPr lang="en-US" smtClean="0"/>
              <a:t>1</a:t>
            </a:fld>
            <a:endParaRPr lang="en-US"/>
          </a:p>
        </p:txBody>
      </p:sp>
    </p:spTree>
    <p:extLst>
      <p:ext uri="{BB962C8B-B14F-4D97-AF65-F5344CB8AC3E}">
        <p14:creationId xmlns:p14="http://schemas.microsoft.com/office/powerpoint/2010/main" val="209668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2</a:t>
            </a:fld>
            <a:endParaRPr lang="en-US"/>
          </a:p>
        </p:txBody>
      </p:sp>
    </p:spTree>
    <p:extLst>
      <p:ext uri="{BB962C8B-B14F-4D97-AF65-F5344CB8AC3E}">
        <p14:creationId xmlns:p14="http://schemas.microsoft.com/office/powerpoint/2010/main" val="3561194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3</a:t>
            </a:fld>
            <a:endParaRPr lang="en-US"/>
          </a:p>
        </p:txBody>
      </p:sp>
    </p:spTree>
    <p:extLst>
      <p:ext uri="{BB962C8B-B14F-4D97-AF65-F5344CB8AC3E}">
        <p14:creationId xmlns:p14="http://schemas.microsoft.com/office/powerpoint/2010/main" val="2834384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4</a:t>
            </a:fld>
            <a:endParaRPr lang="en-US"/>
          </a:p>
        </p:txBody>
      </p:sp>
    </p:spTree>
    <p:extLst>
      <p:ext uri="{BB962C8B-B14F-4D97-AF65-F5344CB8AC3E}">
        <p14:creationId xmlns:p14="http://schemas.microsoft.com/office/powerpoint/2010/main" val="235029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5</a:t>
            </a:fld>
            <a:endParaRPr lang="en-US"/>
          </a:p>
        </p:txBody>
      </p:sp>
    </p:spTree>
    <p:extLst>
      <p:ext uri="{BB962C8B-B14F-4D97-AF65-F5344CB8AC3E}">
        <p14:creationId xmlns:p14="http://schemas.microsoft.com/office/powerpoint/2010/main" val="142562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6</a:t>
            </a:fld>
            <a:endParaRPr lang="en-US"/>
          </a:p>
        </p:txBody>
      </p:sp>
    </p:spTree>
    <p:extLst>
      <p:ext uri="{BB962C8B-B14F-4D97-AF65-F5344CB8AC3E}">
        <p14:creationId xmlns:p14="http://schemas.microsoft.com/office/powerpoint/2010/main" val="308345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sz="1200" dirty="0"/>
                  <a:t>For</a:t>
                </a:r>
                <a:r>
                  <a:rPr lang="zh-CN" altLang="en-US" sz="1200" dirty="0"/>
                  <a:t> </a:t>
                </a:r>
                <a:r>
                  <a:rPr lang="en-US" altLang="zh-CN" sz="1200" dirty="0"/>
                  <a:t>each</a:t>
                </a:r>
                <a:r>
                  <a:rPr lang="zh-CN" altLang="en-US" sz="1200" dirty="0"/>
                  <a:t> </a:t>
                </a:r>
                <a:r>
                  <a:rPr lang="en-US" altLang="zh-CN" sz="1200" dirty="0"/>
                  <a:t>paper</a:t>
                </a:r>
                <a:r>
                  <a:rPr lang="zh-CN" altLang="en-US"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𝑽</m:t>
                        </m:r>
                      </m:e>
                      <m:sub>
                        <m:r>
                          <a:rPr lang="en-US" altLang="zh-CN" sz="1200" b="1" i="1">
                            <a:latin typeface="Cambria Math" panose="02040503050406030204" pitchFamily="18" charset="0"/>
                          </a:rPr>
                          <m:t>𝒊</m:t>
                        </m:r>
                      </m:sub>
                    </m:sSub>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𝑺</m:t>
                        </m:r>
                      </m:e>
                      <m:sub>
                        <m:r>
                          <a:rPr lang="en-US" altLang="zh-CN" sz="1200" b="1" i="1">
                            <a:latin typeface="Cambria Math" panose="02040503050406030204" pitchFamily="18" charset="0"/>
                          </a:rPr>
                          <m:t>𝒄𝒆𝒏</m:t>
                        </m:r>
                      </m:sub>
                    </m:sSub>
                  </m:oMath>
                </a14:m>
                <a:r>
                  <a:rPr lang="en-US" altLang="zh-CN" sz="1200" dirty="0"/>
                  <a:t>,</a:t>
                </a:r>
                <a:r>
                  <a:rPr lang="zh-CN" altLang="en-US" sz="1200" dirty="0"/>
                  <a:t> </a:t>
                </a:r>
                <a:r>
                  <a:rPr lang="en-US" altLang="zh-CN" sz="1200" dirty="0"/>
                  <a:t>link</a:t>
                </a:r>
                <a:r>
                  <a:rPr lang="zh-CN" altLang="en-US" sz="1200" dirty="0"/>
                  <a:t> </a:t>
                </a:r>
                <a:r>
                  <a:rPr lang="en-US" altLang="zh-CN" sz="1200" dirty="0"/>
                  <a:t>a</a:t>
                </a:r>
                <a:r>
                  <a:rPr lang="zh-CN" altLang="en-US" sz="1200" dirty="0"/>
                  <a:t> </a:t>
                </a:r>
                <a:r>
                  <a:rPr lang="en-US" altLang="zh-CN" sz="1200" dirty="0"/>
                  <a:t>directed</a:t>
                </a:r>
                <a:r>
                  <a:rPr lang="zh-CN" altLang="en-US" sz="1200" dirty="0"/>
                  <a:t> </a:t>
                </a:r>
                <a:r>
                  <a:rPr lang="en-US" altLang="zh-CN" sz="1200" dirty="0"/>
                  <a:t>edge</a:t>
                </a:r>
                <a:r>
                  <a:rPr lang="zh-CN" altLang="en-US"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𝒆</m:t>
                        </m:r>
                      </m:e>
                      <m:sub>
                        <m:r>
                          <a:rPr lang="en-US" altLang="zh-CN" sz="1200" b="1" i="1">
                            <a:latin typeface="Cambria Math" panose="02040503050406030204" pitchFamily="18" charset="0"/>
                          </a:rPr>
                          <m:t>𝒊𝒋</m:t>
                        </m:r>
                      </m:sub>
                    </m:sSub>
                  </m:oMath>
                </a14:m>
                <a:r>
                  <a:rPr lang="en-US" altLang="zh-CN" sz="1200" dirty="0"/>
                  <a:t>(with</a:t>
                </a:r>
                <a:r>
                  <a:rPr lang="zh-CN" altLang="en-US" sz="1200" dirty="0"/>
                  <a:t> </a:t>
                </a:r>
                <a:r>
                  <a:rPr lang="en-US" altLang="zh-CN" sz="1200" dirty="0"/>
                  <a:t>weight</a:t>
                </a:r>
                <a:r>
                  <a:rPr lang="zh-CN" altLang="en-US" sz="1200" dirty="0"/>
                  <a:t> </a:t>
                </a:r>
                <a:r>
                  <a:rPr lang="en-US" altLang="zh-CN" sz="1200" dirty="0"/>
                  <a:t>1)</a:t>
                </a:r>
                <a:r>
                  <a:rPr lang="zh-CN" altLang="en-US" sz="1200" dirty="0"/>
                  <a:t> </a:t>
                </a:r>
                <a:r>
                  <a:rPr lang="en-US" altLang="zh-CN" sz="1200" dirty="0"/>
                  <a:t>to</a:t>
                </a:r>
                <a:r>
                  <a:rPr lang="zh-CN" altLang="en-US" sz="1200" dirty="0"/>
                  <a:t> </a:t>
                </a:r>
                <a:r>
                  <a:rPr lang="en-US" altLang="zh-CN" sz="1200" dirty="0"/>
                  <a:t>every</a:t>
                </a:r>
                <a:r>
                  <a:rPr lang="zh-CN" altLang="en-US" sz="1200" dirty="0"/>
                  <a:t> </a:t>
                </a:r>
                <a:r>
                  <a:rPr lang="en-US" altLang="zh-CN" sz="1200" dirty="0"/>
                  <a:t>paper</a:t>
                </a:r>
                <a:r>
                  <a:rPr lang="zh-CN" altLang="en-US"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𝑽</m:t>
                        </m:r>
                      </m:e>
                      <m:sub>
                        <m:r>
                          <a:rPr lang="en-US" altLang="zh-CN" sz="1200" b="1" i="1">
                            <a:latin typeface="Cambria Math" panose="02040503050406030204" pitchFamily="18" charset="0"/>
                          </a:rPr>
                          <m:t>𝒋</m:t>
                        </m:r>
                      </m:sub>
                    </m:sSub>
                    <m:r>
                      <a:rPr lang="en-US" altLang="zh-CN" sz="1200" b="1" i="1">
                        <a:latin typeface="Cambria Math" panose="02040503050406030204" pitchFamily="18" charset="0"/>
                      </a:rPr>
                      <m:t> </m:t>
                    </m:r>
                  </m:oMath>
                </a14:m>
                <a:r>
                  <a:rPr lang="en-US" altLang="zh-CN" sz="1200" dirty="0"/>
                  <a:t>in</a:t>
                </a:r>
                <a:r>
                  <a:rPr lang="zh-CN" altLang="en-US"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𝑹</m:t>
                        </m:r>
                      </m:e>
                      <m:sub>
                        <m:r>
                          <a:rPr lang="en-US" altLang="zh-CN" sz="1200" b="1" i="1">
                            <a:latin typeface="Cambria Math" panose="02040503050406030204" pitchFamily="18" charset="0"/>
                          </a:rPr>
                          <m:t>𝒊</m:t>
                        </m:r>
                      </m:sub>
                    </m:sSub>
                  </m:oMath>
                </a14:m>
                <a:r>
                  <a:rPr lang="en-US" altLang="zh-CN" sz="1200" dirty="0"/>
                  <a:t>,</a:t>
                </a:r>
                <a:r>
                  <a:rPr lang="zh-CN" altLang="en-US" sz="1200" dirty="0"/>
                  <a:t> </a:t>
                </a:r>
                <a14:m>
                  <m:oMath xmlns:m="http://schemas.openxmlformats.org/officeDocument/2006/math">
                    <m:sSub>
                      <m:sSubPr>
                        <m:ctrlPr>
                          <a:rPr lang="en-US" altLang="zh-CN" sz="1200" b="1" i="1" smtClean="0">
                            <a:latin typeface="Cambria Math" panose="02040503050406030204" pitchFamily="18" charset="0"/>
                          </a:rPr>
                        </m:ctrlPr>
                      </m:sSubPr>
                      <m:e>
                        <m:r>
                          <a:rPr lang="zh-CN" altLang="en-US" sz="1200" i="1">
                            <a:latin typeface="Cambria Math" panose="02040503050406030204" pitchFamily="18" charset="0"/>
                          </a:rPr>
                          <m:t>∀</m:t>
                        </m:r>
                        <m:r>
                          <a:rPr lang="en-US" altLang="zh-CN" sz="1200" b="1" i="1">
                            <a:latin typeface="Cambria Math" panose="02040503050406030204" pitchFamily="18" charset="0"/>
                          </a:rPr>
                          <m:t>𝒗</m:t>
                        </m:r>
                      </m:e>
                      <m:sub>
                        <m:r>
                          <a:rPr lang="en-US" altLang="zh-CN" sz="1200" b="1" i="1">
                            <a:latin typeface="Cambria Math" panose="02040503050406030204" pitchFamily="18" charset="0"/>
                          </a:rPr>
                          <m:t>𝒊</m:t>
                        </m:r>
                      </m:sub>
                    </m:sSub>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𝑺</m:t>
                        </m:r>
                      </m:e>
                      <m:sub>
                        <m:r>
                          <a:rPr lang="en-US" altLang="zh-CN" sz="1200" b="1" i="1">
                            <a:latin typeface="Cambria Math" panose="02040503050406030204" pitchFamily="18" charset="0"/>
                          </a:rPr>
                          <m:t>𝒄𝒆𝒏</m:t>
                        </m:r>
                      </m:sub>
                    </m:sSub>
                    <m:r>
                      <a:rPr lang="en-US" altLang="zh-CN" sz="1200" b="1" i="1">
                        <a:latin typeface="Cambria Math" panose="02040503050406030204" pitchFamily="18" charset="0"/>
                      </a:rPr>
                      <m:t>,</m:t>
                    </m:r>
                    <m:r>
                      <a:rPr lang="zh-CN" altLang="en-US" sz="1200" b="1" i="1">
                        <a:latin typeface="Cambria Math" panose="02040503050406030204" pitchFamily="18" charset="0"/>
                      </a:rPr>
                      <m:t> </m:t>
                    </m:r>
                    <m:sSub>
                      <m:sSubPr>
                        <m:ctrlPr>
                          <a:rPr lang="en-US" altLang="zh-CN" sz="1200" b="1" i="1">
                            <a:latin typeface="Cambria Math" panose="02040503050406030204" pitchFamily="18" charset="0"/>
                          </a:rPr>
                        </m:ctrlPr>
                      </m:sSubPr>
                      <m:e>
                        <m:r>
                          <a:rPr lang="zh-CN" altLang="en-US" sz="1200" i="1">
                            <a:latin typeface="Cambria Math" panose="02040503050406030204" pitchFamily="18" charset="0"/>
                          </a:rPr>
                          <m:t>∀</m:t>
                        </m:r>
                        <m:r>
                          <a:rPr lang="en-US" altLang="zh-CN" sz="1200" b="1" i="1">
                            <a:latin typeface="Cambria Math" panose="02040503050406030204" pitchFamily="18" charset="0"/>
                          </a:rPr>
                          <m:t>𝒗</m:t>
                        </m:r>
                      </m:e>
                      <m:sub>
                        <m:r>
                          <a:rPr lang="en-US" altLang="zh-CN" sz="1200" b="1" i="1">
                            <a:latin typeface="Cambria Math" panose="02040503050406030204" pitchFamily="18" charset="0"/>
                          </a:rPr>
                          <m:t>𝒋</m:t>
                        </m:r>
                      </m:sub>
                    </m:sSub>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𝑹</m:t>
                        </m:r>
                      </m:e>
                      <m:sub>
                        <m:r>
                          <a:rPr lang="en-US" altLang="zh-CN" sz="1200" b="1" i="1">
                            <a:latin typeface="Cambria Math" panose="02040503050406030204" pitchFamily="18" charset="0"/>
                          </a:rPr>
                          <m:t>𝒊</m:t>
                        </m:r>
                      </m:sub>
                    </m:sSub>
                  </m:oMath>
                </a14:m>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altLang="zh-CN" sz="1200" dirty="0" smtClean="0"/>
                  <a:t>For</a:t>
                </a:r>
                <a:r>
                  <a:rPr lang="zh-CN" altLang="en-US" sz="1200" dirty="0"/>
                  <a:t> </a:t>
                </a:r>
                <a:r>
                  <a:rPr lang="en-US" altLang="zh-CN" sz="1200" dirty="0"/>
                  <a:t>each</a:t>
                </a:r>
                <a:r>
                  <a:rPr lang="zh-CN" altLang="en-US" sz="1200" dirty="0"/>
                  <a:t> </a:t>
                </a:r>
                <a:r>
                  <a:rPr lang="en-US" altLang="zh-CN" sz="1200" dirty="0"/>
                  <a:t>paper</a:t>
                </a:r>
                <a:r>
                  <a:rPr lang="zh-CN" altLang="en-US" sz="1200" dirty="0"/>
                  <a:t> </a:t>
                </a:r>
                <a:r>
                  <a:rPr lang="en-US" altLang="zh-CN" sz="1200" b="1" i="0">
                    <a:latin typeface="Cambria Math" panose="02040503050406030204" pitchFamily="18" charset="0"/>
                  </a:rPr>
                  <a:t>𝑽</a:t>
                </a:r>
                <a:r>
                  <a:rPr lang="en-US" altLang="zh-CN" sz="1200" b="1" i="0">
                    <a:latin typeface="Cambria Math" charset="0"/>
                  </a:rPr>
                  <a:t>_</a:t>
                </a:r>
                <a:r>
                  <a:rPr lang="en-US" altLang="zh-CN" sz="1200" b="1" i="0">
                    <a:latin typeface="Cambria Math" panose="02040503050406030204" pitchFamily="18" charset="0"/>
                  </a:rPr>
                  <a:t>𝒊∈𝑺</a:t>
                </a:r>
                <a:r>
                  <a:rPr lang="en-US" altLang="zh-CN" sz="1200" b="1" i="0">
                    <a:latin typeface="Cambria Math" charset="0"/>
                  </a:rPr>
                  <a:t>_</a:t>
                </a:r>
                <a:r>
                  <a:rPr lang="en-US" altLang="zh-CN" sz="1200" b="1" i="0">
                    <a:latin typeface="Cambria Math" panose="02040503050406030204" pitchFamily="18" charset="0"/>
                  </a:rPr>
                  <a:t>𝒄𝒆𝒏</a:t>
                </a:r>
                <a:r>
                  <a:rPr lang="en-US" altLang="zh-CN" sz="1200" dirty="0"/>
                  <a:t>,</a:t>
                </a:r>
                <a:r>
                  <a:rPr lang="zh-CN" altLang="en-US" sz="1200" dirty="0"/>
                  <a:t> </a:t>
                </a:r>
                <a:r>
                  <a:rPr lang="en-US" altLang="zh-CN" sz="1200" dirty="0"/>
                  <a:t>link</a:t>
                </a:r>
                <a:r>
                  <a:rPr lang="zh-CN" altLang="en-US" sz="1200" dirty="0"/>
                  <a:t> </a:t>
                </a:r>
                <a:r>
                  <a:rPr lang="en-US" altLang="zh-CN" sz="1200" dirty="0"/>
                  <a:t>a</a:t>
                </a:r>
                <a:r>
                  <a:rPr lang="zh-CN" altLang="en-US" sz="1200" dirty="0"/>
                  <a:t> </a:t>
                </a:r>
                <a:r>
                  <a:rPr lang="en-US" altLang="zh-CN" sz="1200" dirty="0"/>
                  <a:t>directed</a:t>
                </a:r>
                <a:r>
                  <a:rPr lang="zh-CN" altLang="en-US" sz="1200" dirty="0"/>
                  <a:t> </a:t>
                </a:r>
                <a:r>
                  <a:rPr lang="en-US" altLang="zh-CN" sz="1200" dirty="0"/>
                  <a:t>edge</a:t>
                </a:r>
                <a:r>
                  <a:rPr lang="zh-CN" altLang="en-US" sz="1200" dirty="0"/>
                  <a:t> </a:t>
                </a:r>
                <a:r>
                  <a:rPr lang="en-US" altLang="zh-CN" sz="1200" b="1" i="0">
                    <a:latin typeface="Cambria Math" panose="02040503050406030204" pitchFamily="18" charset="0"/>
                  </a:rPr>
                  <a:t>𝒆</a:t>
                </a:r>
                <a:r>
                  <a:rPr lang="en-US" altLang="zh-CN" sz="1200" b="1" i="0">
                    <a:latin typeface="Cambria Math" charset="0"/>
                  </a:rPr>
                  <a:t>_</a:t>
                </a:r>
                <a:r>
                  <a:rPr lang="en-US" altLang="zh-CN" sz="1200" b="1" i="0">
                    <a:latin typeface="Cambria Math" panose="02040503050406030204" pitchFamily="18" charset="0"/>
                  </a:rPr>
                  <a:t>𝒊𝒋</a:t>
                </a:r>
                <a:r>
                  <a:rPr lang="en-US" altLang="zh-CN" sz="1200" dirty="0"/>
                  <a:t>(with</a:t>
                </a:r>
                <a:r>
                  <a:rPr lang="zh-CN" altLang="en-US" sz="1200" dirty="0"/>
                  <a:t> </a:t>
                </a:r>
                <a:r>
                  <a:rPr lang="en-US" altLang="zh-CN" sz="1200" dirty="0"/>
                  <a:t>weight</a:t>
                </a:r>
                <a:r>
                  <a:rPr lang="zh-CN" altLang="en-US" sz="1200" dirty="0"/>
                  <a:t> </a:t>
                </a:r>
                <a:r>
                  <a:rPr lang="en-US" altLang="zh-CN" sz="1200" dirty="0"/>
                  <a:t>1)</a:t>
                </a:r>
                <a:r>
                  <a:rPr lang="zh-CN" altLang="en-US" sz="1200" dirty="0"/>
                  <a:t> </a:t>
                </a:r>
                <a:r>
                  <a:rPr lang="en-US" altLang="zh-CN" sz="1200" dirty="0"/>
                  <a:t>to</a:t>
                </a:r>
                <a:r>
                  <a:rPr lang="zh-CN" altLang="en-US" sz="1200" dirty="0"/>
                  <a:t> </a:t>
                </a:r>
                <a:r>
                  <a:rPr lang="en-US" altLang="zh-CN" sz="1200" dirty="0"/>
                  <a:t>every</a:t>
                </a:r>
                <a:r>
                  <a:rPr lang="zh-CN" altLang="en-US" sz="1200" dirty="0"/>
                  <a:t> </a:t>
                </a:r>
                <a:r>
                  <a:rPr lang="en-US" altLang="zh-CN" sz="1200" dirty="0"/>
                  <a:t>paper</a:t>
                </a:r>
                <a:r>
                  <a:rPr lang="zh-CN" altLang="en-US" sz="1200" dirty="0"/>
                  <a:t> </a:t>
                </a:r>
                <a:r>
                  <a:rPr lang="en-US" altLang="zh-CN" sz="1200" b="1" i="0">
                    <a:latin typeface="Cambria Math" panose="02040503050406030204" pitchFamily="18" charset="0"/>
                  </a:rPr>
                  <a:t>𝑽</a:t>
                </a:r>
                <a:r>
                  <a:rPr lang="en-US" altLang="zh-CN" sz="1200" b="1" i="0">
                    <a:latin typeface="Cambria Math" charset="0"/>
                  </a:rPr>
                  <a:t>_</a:t>
                </a:r>
                <a:r>
                  <a:rPr lang="en-US" altLang="zh-CN" sz="1200" b="1" i="0">
                    <a:latin typeface="Cambria Math" panose="02040503050406030204" pitchFamily="18" charset="0"/>
                  </a:rPr>
                  <a:t>𝒋  </a:t>
                </a:r>
                <a:r>
                  <a:rPr lang="en-US" altLang="zh-CN" sz="1200" dirty="0"/>
                  <a:t>in</a:t>
                </a:r>
                <a:r>
                  <a:rPr lang="zh-CN" altLang="en-US" sz="1200" dirty="0"/>
                  <a:t> </a:t>
                </a:r>
                <a:r>
                  <a:rPr lang="en-US" altLang="zh-CN" sz="1200" b="1" i="0">
                    <a:latin typeface="Cambria Math" panose="02040503050406030204" pitchFamily="18" charset="0"/>
                  </a:rPr>
                  <a:t>𝑹</a:t>
                </a:r>
                <a:r>
                  <a:rPr lang="en-US" altLang="zh-CN" sz="1200" b="1" i="0">
                    <a:latin typeface="Cambria Math" charset="0"/>
                  </a:rPr>
                  <a:t>_</a:t>
                </a:r>
                <a:r>
                  <a:rPr lang="en-US" altLang="zh-CN" sz="1200" b="1" i="0">
                    <a:latin typeface="Cambria Math" panose="02040503050406030204" pitchFamily="18" charset="0"/>
                  </a:rPr>
                  <a:t>𝒊</a:t>
                </a:r>
                <a:r>
                  <a:rPr lang="en-US" altLang="zh-CN" sz="1200" dirty="0"/>
                  <a:t>,</a:t>
                </a:r>
                <a:r>
                  <a:rPr lang="zh-CN" altLang="en-US" sz="1200" dirty="0"/>
                  <a:t> </a:t>
                </a:r>
                <a:r>
                  <a:rPr lang="en-US" altLang="zh-CN" sz="1200" b="1" i="0" smtClean="0">
                    <a:latin typeface="Cambria Math" charset="0"/>
                  </a:rPr>
                  <a:t>〖</a:t>
                </a:r>
                <a:r>
                  <a:rPr lang="zh-CN" altLang="en-US" sz="1200" i="0">
                    <a:latin typeface="Cambria Math" panose="02040503050406030204" pitchFamily="18" charset="0"/>
                  </a:rPr>
                  <a:t>∀</a:t>
                </a:r>
                <a:r>
                  <a:rPr lang="en-US" altLang="zh-CN" sz="1200" b="1" i="0">
                    <a:latin typeface="Cambria Math" panose="02040503050406030204" pitchFamily="18" charset="0"/>
                  </a:rPr>
                  <a:t>𝒗</a:t>
                </a:r>
                <a:r>
                  <a:rPr lang="en-US" altLang="zh-CN" sz="1200" b="1" i="0" smtClean="0">
                    <a:latin typeface="Cambria Math" charset="0"/>
                  </a:rPr>
                  <a:t>〗_</a:t>
                </a:r>
                <a:r>
                  <a:rPr lang="en-US" altLang="zh-CN" sz="1200" b="1" i="0">
                    <a:latin typeface="Cambria Math" panose="02040503050406030204" pitchFamily="18" charset="0"/>
                  </a:rPr>
                  <a:t>𝒊∈𝑺</a:t>
                </a:r>
                <a:r>
                  <a:rPr lang="en-US" altLang="zh-CN" sz="1200" b="1" i="0">
                    <a:latin typeface="Cambria Math" charset="0"/>
                  </a:rPr>
                  <a:t>_</a:t>
                </a:r>
                <a:r>
                  <a:rPr lang="en-US" altLang="zh-CN" sz="1200" b="1" i="0">
                    <a:latin typeface="Cambria Math" panose="02040503050406030204" pitchFamily="18" charset="0"/>
                  </a:rPr>
                  <a:t>𝒄𝒆𝒏,</a:t>
                </a:r>
                <a:r>
                  <a:rPr lang="zh-CN" altLang="en-US" sz="1200" b="1" i="0">
                    <a:latin typeface="Cambria Math" panose="02040503050406030204" pitchFamily="18" charset="0"/>
                  </a:rPr>
                  <a:t> </a:t>
                </a:r>
                <a:r>
                  <a:rPr lang="en-US" altLang="zh-CN" sz="1200" b="1" i="0">
                    <a:latin typeface="Cambria Math" charset="0"/>
                  </a:rPr>
                  <a:t>〖</a:t>
                </a:r>
                <a:r>
                  <a:rPr lang="zh-CN" altLang="en-US" sz="1200" i="0">
                    <a:latin typeface="Cambria Math" panose="02040503050406030204" pitchFamily="18" charset="0"/>
                  </a:rPr>
                  <a:t>∀</a:t>
                </a:r>
                <a:r>
                  <a:rPr lang="en-US" altLang="zh-CN" sz="1200" b="1" i="0">
                    <a:latin typeface="Cambria Math" panose="02040503050406030204" pitchFamily="18" charset="0"/>
                  </a:rPr>
                  <a:t>𝒗</a:t>
                </a:r>
                <a:r>
                  <a:rPr lang="en-US" altLang="zh-CN" sz="1200" b="1" i="0">
                    <a:latin typeface="Cambria Math" charset="0"/>
                  </a:rPr>
                  <a:t>〗_</a:t>
                </a:r>
                <a:r>
                  <a:rPr lang="en-US" altLang="zh-CN" sz="1200" b="1" i="0">
                    <a:latin typeface="Cambria Math" panose="02040503050406030204" pitchFamily="18" charset="0"/>
                  </a:rPr>
                  <a:t>𝒋∈𝑹</a:t>
                </a:r>
                <a:r>
                  <a:rPr lang="en-US" altLang="zh-CN" sz="1200" b="1" i="0">
                    <a:latin typeface="Cambria Math" charset="0"/>
                  </a:rPr>
                  <a:t>_</a:t>
                </a:r>
                <a:r>
                  <a:rPr lang="en-US" altLang="zh-CN" sz="1200" b="1" i="0">
                    <a:latin typeface="Cambria Math" panose="02040503050406030204" pitchFamily="18" charset="0"/>
                  </a:rPr>
                  <a:t>𝒊</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A9B1213F-2520-8049-8064-19B530A54FF9}" type="slidenum">
              <a:rPr lang="en-US" smtClean="0"/>
              <a:t>7</a:t>
            </a:fld>
            <a:endParaRPr lang="en-US"/>
          </a:p>
        </p:txBody>
      </p:sp>
    </p:spTree>
    <p:extLst>
      <p:ext uri="{BB962C8B-B14F-4D97-AF65-F5344CB8AC3E}">
        <p14:creationId xmlns:p14="http://schemas.microsoft.com/office/powerpoint/2010/main" val="87738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B1213F-2520-8049-8064-19B530A54FF9}" type="slidenum">
              <a:rPr lang="en-US" smtClean="0"/>
              <a:t>8</a:t>
            </a:fld>
            <a:endParaRPr lang="en-US"/>
          </a:p>
        </p:txBody>
      </p:sp>
    </p:spTree>
    <p:extLst>
      <p:ext uri="{BB962C8B-B14F-4D97-AF65-F5344CB8AC3E}">
        <p14:creationId xmlns:p14="http://schemas.microsoft.com/office/powerpoint/2010/main" val="423694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B8FDD-8608-844E-AA34-2297E781F1A3}" type="datetime1">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41126-A4A0-634C-8DDE-D646877AB613}" type="datetime1">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A119D9-0170-5748-A44B-4BC2F4F454FD}" type="datetime1">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E6398-4CA1-DA4C-B6D5-33F806647B98}" type="datetime1">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16958-284D-EE4C-9F56-2B16A781BF56}" type="datetime1">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F6598A-E132-2947-8FAE-AEA22FE4C8F9}" type="datetime1">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8DEA8C-6C28-7741-B241-F26034C31604}" type="datetime1">
              <a:rPr lang="en-US" smtClean="0"/>
              <a:t>10/17/18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9296F6-5945-9E49-99B6-FB4956006573}" type="datetime1">
              <a:rPr lang="en-US" smtClean="0"/>
              <a:t>10/17/18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49A54-EE42-FF41-861D-800BBC11C3B2}" type="datetime1">
              <a:rPr lang="en-US" smtClean="0"/>
              <a:t>10/17/18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3A1622-66BA-2642-B88F-7C55A905C07D}" type="datetime1">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96AF39-5534-9141-A4E5-DA1B85D6B53C}" type="datetime1">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8695E-A693-7947-97BF-BAC1D4B4F60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C4ED2-49E0-5D48-B162-95C48B7D63A5}" type="datetime1">
              <a:rPr lang="en-US" smtClean="0"/>
              <a:t>10/17/18</a:t>
            </a:fld>
            <a:endParaRPr lang="en-US"/>
          </a:p>
        </p:txBody>
      </p:sp>
      <p:sp>
        <p:nvSpPr>
          <p:cNvPr id="5" name="Footer Placeholder 4"/>
          <p:cNvSpPr>
            <a:spLocks noGrp="1"/>
          </p:cNvSpPr>
          <p:nvPr>
            <p:ph type="ftr" sz="quarter" idx="3"/>
          </p:nvPr>
        </p:nvSpPr>
        <p:spPr>
          <a:xfrm>
            <a:off x="5594020" y="6326826"/>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43300" y="6350658"/>
            <a:ext cx="2057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248695E-A693-7947-97BF-BAC1D4B4F600}" type="slidenum">
              <a:rPr lang="en-US" smtClean="0"/>
              <a:pPr/>
              <a:t>‹#›</a:t>
            </a:fld>
            <a:endParaRPr lang="en-US"/>
          </a:p>
        </p:txBody>
      </p:sp>
    </p:spTree>
    <p:extLst>
      <p:ext uri="{BB962C8B-B14F-4D97-AF65-F5344CB8AC3E}">
        <p14:creationId xmlns:p14="http://schemas.microsoft.com/office/powerpoint/2010/main" val="1416071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55883"/>
            <a:ext cx="7772400" cy="2387600"/>
          </a:xfrm>
        </p:spPr>
        <p:txBody>
          <a:bodyPr>
            <a:normAutofit/>
          </a:bodyPr>
          <a:lstStyle/>
          <a:p>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Tool</a:t>
            </a:r>
            <a:r>
              <a:rPr lang="zh-CN" altLang="en-US" sz="3600" b="1" dirty="0">
                <a:solidFill>
                  <a:srgbClr val="C00000"/>
                </a:solidFill>
              </a:rPr>
              <a:t> </a:t>
            </a:r>
            <a:r>
              <a:rPr lang="en-US" altLang="zh-CN" sz="3600" b="1" dirty="0">
                <a:solidFill>
                  <a:srgbClr val="C00000"/>
                </a:solidFill>
              </a:rPr>
              <a:t>to</a:t>
            </a:r>
            <a:r>
              <a:rPr lang="zh-CN" altLang="en-US" sz="3600" b="1" dirty="0">
                <a:solidFill>
                  <a:srgbClr val="C00000"/>
                </a:solidFill>
              </a:rPr>
              <a:t> </a:t>
            </a:r>
            <a:r>
              <a:rPr lang="en-US" altLang="zh-CN" sz="3600" b="1" dirty="0">
                <a:solidFill>
                  <a:srgbClr val="C00000"/>
                </a:solidFill>
              </a:rPr>
              <a:t>Visualize</a:t>
            </a:r>
            <a:r>
              <a:rPr lang="zh-CN" altLang="en-US" sz="3600" b="1" dirty="0">
                <a:solidFill>
                  <a:srgbClr val="C00000"/>
                </a:solidFill>
              </a:rPr>
              <a:t> </a:t>
            </a:r>
            <a:r>
              <a:rPr lang="en-US" altLang="zh-CN" sz="3600" b="1" dirty="0">
                <a:solidFill>
                  <a:srgbClr val="C00000"/>
                </a:solidFill>
              </a:rPr>
              <a:t>the</a:t>
            </a:r>
            <a:r>
              <a:rPr lang="zh-CN" altLang="en-US" sz="3600" b="1" dirty="0">
                <a:solidFill>
                  <a:srgbClr val="C00000"/>
                </a:solidFill>
              </a:rPr>
              <a:t> </a:t>
            </a:r>
            <a:r>
              <a:rPr lang="en-US" altLang="zh-CN" sz="3600" b="1" dirty="0">
                <a:solidFill>
                  <a:srgbClr val="C00000"/>
                </a:solidFill>
              </a:rPr>
              <a:t>Evolution</a:t>
            </a:r>
            <a:r>
              <a:rPr lang="zh-CN" altLang="en-US" sz="3600" b="1" dirty="0">
                <a:solidFill>
                  <a:srgbClr val="C00000"/>
                </a:solidFill>
              </a:rPr>
              <a:t> </a:t>
            </a:r>
            <a:r>
              <a:rPr lang="en-US" altLang="zh-CN" sz="3600" b="1" dirty="0">
                <a:solidFill>
                  <a:srgbClr val="C00000"/>
                </a:solidFill>
              </a:rPr>
              <a:t>of</a:t>
            </a:r>
            <a:r>
              <a:rPr lang="zh-CN" altLang="en-US" sz="3600" b="1" dirty="0">
                <a:solidFill>
                  <a:srgbClr val="C00000"/>
                </a:solidFill>
              </a:rPr>
              <a:t> </a:t>
            </a:r>
            <a:r>
              <a:rPr lang="en-US" altLang="zh-CN" sz="3600" b="1" dirty="0">
                <a:solidFill>
                  <a:srgbClr val="C00000"/>
                </a:solidFill>
              </a:rPr>
              <a:t>Conference</a:t>
            </a:r>
            <a:r>
              <a:rPr lang="zh-CN" altLang="en-US" sz="3600" b="1" dirty="0">
                <a:solidFill>
                  <a:srgbClr val="C00000"/>
                </a:solidFill>
              </a:rPr>
              <a:t> </a:t>
            </a:r>
            <a:r>
              <a:rPr lang="en-US" altLang="zh-CN" sz="3600" b="1" dirty="0">
                <a:solidFill>
                  <a:srgbClr val="C00000"/>
                </a:solidFill>
              </a:rPr>
              <a:t>Topics</a:t>
            </a:r>
            <a:br>
              <a:rPr lang="en-US" altLang="zh-CN" sz="3600" b="1" dirty="0">
                <a:solidFill>
                  <a:srgbClr val="C00000"/>
                </a:solidFill>
              </a:rPr>
            </a:br>
            <a:br>
              <a:rPr lang="en-US" altLang="zh-CN" sz="1440" b="1" dirty="0">
                <a:solidFill>
                  <a:srgbClr val="C00000"/>
                </a:solidFill>
              </a:rPr>
            </a:br>
            <a:endParaRPr lang="en-US" sz="1440" b="1" dirty="0">
              <a:solidFill>
                <a:srgbClr val="C00000"/>
              </a:solidFill>
            </a:endParaRPr>
          </a:p>
        </p:txBody>
      </p:sp>
      <p:sp>
        <p:nvSpPr>
          <p:cNvPr id="3" name="Subtitle 2"/>
          <p:cNvSpPr>
            <a:spLocks noGrp="1"/>
          </p:cNvSpPr>
          <p:nvPr>
            <p:ph type="subTitle" idx="1"/>
          </p:nvPr>
        </p:nvSpPr>
        <p:spPr>
          <a:xfrm>
            <a:off x="1143000" y="3602037"/>
            <a:ext cx="6858000" cy="2594047"/>
          </a:xfrm>
        </p:spPr>
        <p:txBody>
          <a:bodyPr>
            <a:normAutofit/>
          </a:bodyPr>
          <a:lstStyle/>
          <a:p>
            <a:r>
              <a:rPr lang="en-US" altLang="zh-CN" dirty="0" err="1"/>
              <a:t>Gaole</a:t>
            </a:r>
            <a:r>
              <a:rPr lang="zh-CN" altLang="en-US" dirty="0"/>
              <a:t> </a:t>
            </a:r>
            <a:r>
              <a:rPr lang="en-US" altLang="zh-CN" dirty="0"/>
              <a:t>Meng</a:t>
            </a:r>
            <a:r>
              <a:rPr lang="en-US" altLang="zh-CN" baseline="30000" dirty="0"/>
              <a:t>1</a:t>
            </a:r>
            <a:r>
              <a:rPr lang="en-US" altLang="zh-CN" dirty="0"/>
              <a:t>, Zhuofeng</a:t>
            </a:r>
            <a:r>
              <a:rPr lang="zh-CN" altLang="en-US" dirty="0"/>
              <a:t> </a:t>
            </a:r>
            <a:r>
              <a:rPr lang="en-US" altLang="zh-CN" dirty="0"/>
              <a:t>Wu</a:t>
            </a:r>
            <a:r>
              <a:rPr lang="en-US" altLang="zh-CN" baseline="30000" dirty="0"/>
              <a:t>1</a:t>
            </a:r>
            <a:r>
              <a:rPr lang="en-US" altLang="zh-CN" dirty="0"/>
              <a:t>,</a:t>
            </a:r>
          </a:p>
          <a:p>
            <a:r>
              <a:rPr lang="en-US" altLang="zh-CN" dirty="0"/>
              <a:t>Yue Wang</a:t>
            </a:r>
            <a:r>
              <a:rPr lang="en-US" altLang="zh-CN" baseline="30000" dirty="0"/>
              <a:t>1</a:t>
            </a:r>
            <a:r>
              <a:rPr lang="en-US" altLang="zh-CN" dirty="0"/>
              <a:t>, </a:t>
            </a:r>
            <a:r>
              <a:rPr lang="en-US" altLang="zh-CN" dirty="0" err="1"/>
              <a:t>Qiaozhu</a:t>
            </a:r>
            <a:r>
              <a:rPr lang="zh-CN" altLang="en-US" dirty="0"/>
              <a:t> </a:t>
            </a:r>
            <a:r>
              <a:rPr lang="en-US" altLang="zh-CN" dirty="0"/>
              <a:t>Mei</a:t>
            </a:r>
            <a:r>
              <a:rPr lang="en-US" altLang="zh-CN" baseline="30000" dirty="0"/>
              <a:t>1</a:t>
            </a:r>
          </a:p>
          <a:p>
            <a:endParaRPr lang="en-US" altLang="zh-CN" dirty="0"/>
          </a:p>
          <a:p>
            <a:r>
              <a:rPr lang="en-US" altLang="zh-CN" baseline="30000" dirty="0"/>
              <a:t>1</a:t>
            </a:r>
            <a:r>
              <a:rPr lang="en-US" altLang="zh-CN" sz="2000" dirty="0"/>
              <a:t>University</a:t>
            </a:r>
            <a:r>
              <a:rPr lang="zh-CN" altLang="en-US" sz="2000" dirty="0"/>
              <a:t> </a:t>
            </a:r>
            <a:r>
              <a:rPr lang="en-US" altLang="zh-CN" sz="2000" dirty="0"/>
              <a:t>of</a:t>
            </a:r>
            <a:r>
              <a:rPr lang="zh-CN" altLang="en-US" sz="2000" dirty="0"/>
              <a:t> </a:t>
            </a:r>
            <a:r>
              <a:rPr lang="en-US" altLang="zh-CN" sz="2000" dirty="0"/>
              <a:t>Michigan</a:t>
            </a:r>
          </a:p>
        </p:txBody>
      </p:sp>
    </p:spTree>
    <p:extLst>
      <p:ext uri="{BB962C8B-B14F-4D97-AF65-F5344CB8AC3E}">
        <p14:creationId xmlns:p14="http://schemas.microsoft.com/office/powerpoint/2010/main" val="1321553157"/>
      </p:ext>
    </p:extLst>
  </p:cSld>
  <p:clrMapOvr>
    <a:masterClrMapping/>
  </p:clrMapOvr>
  <mc:AlternateContent xmlns:mc="http://schemas.openxmlformats.org/markup-compatibility/2006" xmlns:p14="http://schemas.microsoft.com/office/powerpoint/2010/main">
    <mc:Choice Requires="p14">
      <p:transition spd="slow" p14:dur="2000" advTm="3320"/>
    </mc:Choice>
    <mc:Fallback xmlns="">
      <p:transition spd="slow" advTm="33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48695E-A693-7947-97BF-BAC1D4B4F600}" type="slidenum">
              <a:rPr lang="en-US" smtClean="0"/>
              <a:t>9</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593925" y="914678"/>
                <a:ext cx="8290063" cy="4351338"/>
              </a:xfrm>
            </p:spPr>
            <p:txBody>
              <a:bodyPr>
                <a:normAutofit/>
              </a:bodyPr>
              <a:lstStyle/>
              <a:p>
                <a:r>
                  <a:rPr lang="en-US" altLang="zh-CN" sz="2400" dirty="0"/>
                  <a:t>We</a:t>
                </a:r>
                <a:r>
                  <a:rPr lang="zh-CN" altLang="en-US" sz="2400" dirty="0"/>
                  <a:t> </a:t>
                </a:r>
                <a:r>
                  <a:rPr lang="en-US" altLang="zh-CN" sz="2400" dirty="0"/>
                  <a:t>hope</a:t>
                </a:r>
                <a:r>
                  <a:rPr lang="zh-CN" altLang="en-US" sz="2400" dirty="0"/>
                  <a:t> </a:t>
                </a:r>
                <a:r>
                  <a:rPr lang="en-US" altLang="zh-CN" sz="2400" dirty="0"/>
                  <a:t>to</a:t>
                </a:r>
                <a:r>
                  <a:rPr lang="zh-CN" altLang="en-US" sz="2400" dirty="0"/>
                  <a:t> </a:t>
                </a:r>
                <a:r>
                  <a:rPr lang="en-US" altLang="zh-CN" sz="2400" dirty="0"/>
                  <a:t>filter</a:t>
                </a:r>
                <a:r>
                  <a:rPr lang="zh-CN" altLang="en-US" sz="2400" dirty="0"/>
                  <a:t> </a:t>
                </a:r>
                <a:r>
                  <a:rPr lang="en-US" altLang="zh-CN" sz="2400" dirty="0"/>
                  <a:t>out</a:t>
                </a:r>
                <a:r>
                  <a:rPr lang="zh-CN" altLang="en-US" sz="2400" dirty="0"/>
                  <a:t> </a:t>
                </a:r>
                <a:r>
                  <a:rPr lang="en-US" altLang="zh-CN" sz="2400" dirty="0"/>
                  <a:t>some</a:t>
                </a:r>
                <a:r>
                  <a:rPr lang="zh-CN" altLang="en-US" sz="2400" dirty="0"/>
                  <a:t> </a:t>
                </a:r>
                <a:r>
                  <a:rPr lang="en-US" altLang="zh-CN" sz="2400" dirty="0"/>
                  <a:t>less-related</a:t>
                </a:r>
                <a:r>
                  <a:rPr lang="zh-CN" altLang="en-US" sz="2400" dirty="0"/>
                  <a:t> </a:t>
                </a:r>
                <a:r>
                  <a:rPr lang="en-US" altLang="zh-CN" sz="2400" dirty="0"/>
                  <a:t>conferences</a:t>
                </a:r>
                <a:r>
                  <a:rPr lang="zh-CN" altLang="en-US" sz="2400" dirty="0"/>
                  <a:t> </a:t>
                </a:r>
                <a:r>
                  <a:rPr lang="en-US" altLang="zh-CN" sz="2400" dirty="0"/>
                  <a:t>in</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𝒄𝒐𝒏𝒇</m:t>
                        </m:r>
                      </m:sub>
                    </m:sSub>
                    <m:r>
                      <a:rPr lang="zh-CN" altLang="en-US" sz="2400">
                        <a:latin typeface="Cambria Math" panose="02040503050406030204" pitchFamily="18" charset="0"/>
                      </a:rPr>
                      <m:t> </m:t>
                    </m:r>
                  </m:oMath>
                </a14:m>
                <a:r>
                  <a:rPr lang="en-US" altLang="zh-CN" sz="2400" dirty="0"/>
                  <a:t>by</a:t>
                </a:r>
                <a:r>
                  <a:rPr lang="zh-CN" altLang="en-US" sz="2400" dirty="0"/>
                  <a:t> </a:t>
                </a:r>
                <a:r>
                  <a:rPr lang="en-US" altLang="zh-CN" sz="2400" dirty="0"/>
                  <a:t>introducing</a:t>
                </a:r>
                <a:r>
                  <a:rPr lang="zh-CN" altLang="en-US" sz="2400" dirty="0"/>
                  <a:t> </a:t>
                </a:r>
                <a:r>
                  <a:rPr lang="en-US" altLang="zh-CN" sz="2400" dirty="0"/>
                  <a:t>a</a:t>
                </a:r>
                <a:r>
                  <a:rPr lang="zh-CN" altLang="en-US" sz="2400" dirty="0"/>
                  <a:t> </a:t>
                </a:r>
                <a:r>
                  <a:rPr lang="en-US" altLang="zh-CN" sz="2400" dirty="0"/>
                  <a:t>score</a:t>
                </a:r>
                <a:r>
                  <a:rPr lang="zh-CN" altLang="en-US" sz="2400" dirty="0"/>
                  <a:t> </a:t>
                </a:r>
                <a:r>
                  <a:rPr lang="en-US" altLang="zh-CN" sz="2400" dirty="0"/>
                  <a:t>of</a:t>
                </a:r>
                <a:r>
                  <a:rPr lang="zh-CN" altLang="en-US" sz="2400" dirty="0"/>
                  <a:t> </a:t>
                </a:r>
                <a:r>
                  <a:rPr lang="en-US" altLang="zh-CN" sz="2400" dirty="0"/>
                  <a:t>each</a:t>
                </a:r>
                <a:r>
                  <a:rPr lang="zh-CN" altLang="en-US" sz="2400" dirty="0"/>
                  <a:t> </a:t>
                </a:r>
                <a:r>
                  <a:rPr lang="en-US" altLang="zh-CN" sz="2400" dirty="0"/>
                  <a:t>conference.</a:t>
                </a:r>
                <a:r>
                  <a:rPr lang="zh-CN" altLang="en-US" sz="2400" dirty="0"/>
                  <a:t> </a:t>
                </a:r>
                <a:r>
                  <a:rPr lang="en-US" altLang="zh-CN" sz="2400" dirty="0"/>
                  <a:t>The</a:t>
                </a:r>
                <a:r>
                  <a:rPr lang="zh-CN" altLang="en-US" sz="2400" dirty="0"/>
                  <a:t> </a:t>
                </a:r>
                <a:r>
                  <a:rPr lang="en-US" altLang="zh-CN" sz="2400" dirty="0"/>
                  <a:t>score</a:t>
                </a:r>
                <a:r>
                  <a:rPr lang="zh-CN" altLang="en-US" sz="2400" dirty="0"/>
                  <a:t> </a:t>
                </a:r>
                <a:r>
                  <a:rPr lang="en-US" altLang="zh-CN" sz="2400" dirty="0"/>
                  <a:t>of</a:t>
                </a:r>
                <a:r>
                  <a:rPr lang="zh-CN" altLang="en-US" sz="2400" dirty="0"/>
                  <a:t> </a:t>
                </a:r>
                <a:r>
                  <a:rPr lang="en-US" altLang="zh-CN" sz="2400" dirty="0"/>
                  <a:t>conference</a:t>
                </a:r>
                <a:r>
                  <a:rPr lang="zh-CN" altLang="en-US" sz="2400" dirty="0"/>
                  <a:t> </a:t>
                </a:r>
                <a:r>
                  <a:rPr lang="en-US" altLang="zh-CN" sz="2400" dirty="0"/>
                  <a:t>c</a:t>
                </a:r>
                <a:r>
                  <a:rPr lang="zh-CN" altLang="en-US" sz="2400" dirty="0"/>
                  <a:t> </a:t>
                </a:r>
                <a:r>
                  <a:rPr lang="en-US" altLang="zh-CN" sz="2400" dirty="0"/>
                  <a:t>is</a:t>
                </a:r>
                <a:r>
                  <a:rPr lang="zh-CN" altLang="en-US" sz="2400" dirty="0"/>
                  <a:t> </a:t>
                </a:r>
                <a:r>
                  <a:rPr lang="en-US" altLang="zh-CN" sz="2400" dirty="0"/>
                  <a:t>computed</a:t>
                </a:r>
                <a:r>
                  <a:rPr lang="zh-CN" altLang="en-US" sz="2400" dirty="0"/>
                  <a:t> </a:t>
                </a:r>
                <a:r>
                  <a:rPr lang="en-US" altLang="zh-CN" sz="2400" dirty="0"/>
                  <a:t>as:</a:t>
                </a:r>
                <a:r>
                  <a:rPr lang="zh-CN" altLang="en-US" sz="2400" dirty="0"/>
                  <a:t> </a:t>
                </a:r>
                <a:endParaRPr lang="en-US" altLang="zh-CN" sz="2400" dirty="0"/>
              </a:p>
              <a:p>
                <a:pPr lvl="1"/>
                <a14:m>
                  <m:oMath xmlns:m="http://schemas.openxmlformats.org/officeDocument/2006/math">
                    <m:r>
                      <a:rPr lang="en-US" altLang="zh-CN" sz="2000" b="0" i="1" smtClean="0">
                        <a:latin typeface="Cambria Math" panose="02040503050406030204" pitchFamily="18" charset="0"/>
                      </a:rPr>
                      <m:t>𝑆𝑐𝑜𝑟</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m:t>
                            </m:r>
                            <m:r>
                              <a:rPr lang="en-US" altLang="zh-CN" sz="2000" i="1">
                                <a:latin typeface="Cambria Math" panose="02040503050406030204" pitchFamily="18" charset="0"/>
                              </a:rPr>
                              <m:t>𝑝𝑜𝑖𝑛𝑡𝑠</m:t>
                            </m:r>
                            <m:r>
                              <a:rPr lang="zh-CN" altLang="en-US" sz="2000" i="1">
                                <a:latin typeface="Cambria Math" panose="02040503050406030204" pitchFamily="18" charset="0"/>
                              </a:rPr>
                              <m:t> </m:t>
                            </m:r>
                            <m:r>
                              <a:rPr lang="en-US" altLang="zh-CN" sz="2000" i="1">
                                <a:latin typeface="Cambria Math" panose="02040503050406030204" pitchFamily="18" charset="0"/>
                              </a:rPr>
                              <m:t>𝑖𝑛</m:t>
                            </m:r>
                            <m:r>
                              <a:rPr lang="zh-CN" altLang="en-US" sz="2000" i="1">
                                <a:latin typeface="Cambria Math" panose="02040503050406030204" pitchFamily="18" charset="0"/>
                              </a:rPr>
                              <m:t> </m:t>
                            </m:r>
                            <m:sSub>
                              <m:sSubPr>
                                <m:ctrlPr>
                                  <a:rPr lang="en-US" altLang="zh-CN" sz="2000" i="1" smtClean="0">
                                    <a:latin typeface="Cambria Math" panose="02040503050406030204" pitchFamily="18" charset="0"/>
                                  </a:rPr>
                                </m:ctrlPr>
                              </m:sSubPr>
                              <m:e>
                                <m:r>
                                  <a:rPr lang="en-US" altLang="zh-CN" sz="2000" b="0" i="1" smtClean="0">
                                    <a:latin typeface="Cambria Math" charset="0"/>
                                  </a:rPr>
                                  <m:t>𝑉</m:t>
                                </m:r>
                              </m:e>
                              <m:sub>
                                <m:r>
                                  <a:rPr lang="en-US" altLang="zh-CN" sz="2000" b="0" i="1" smtClean="0">
                                    <a:latin typeface="Cambria Math" charset="0"/>
                                  </a:rPr>
                                  <m:t>𝐵𝐹𝑆</m:t>
                                </m:r>
                              </m:sub>
                            </m:sSub>
                            <m:r>
                              <a:rPr lang="zh-CN" altLang="en-US" sz="2000" i="1">
                                <a:latin typeface="Cambria Math" panose="02040503050406030204" pitchFamily="18" charset="0"/>
                              </a:rPr>
                              <m:t> </m:t>
                            </m:r>
                            <m:r>
                              <a:rPr lang="en-US" altLang="zh-CN" sz="2000" i="1">
                                <a:latin typeface="Cambria Math" panose="02040503050406030204" pitchFamily="18" charset="0"/>
                              </a:rPr>
                              <m:t>𝑏𝑒𝑙𝑜𝑛𝑔𝑠</m:t>
                            </m:r>
                            <m:r>
                              <a:rPr lang="zh-CN" altLang="en-US" sz="2000" i="1">
                                <a:latin typeface="Cambria Math" panose="02040503050406030204" pitchFamily="18" charset="0"/>
                              </a:rPr>
                              <m:t> </m:t>
                            </m:r>
                            <m:r>
                              <a:rPr lang="en-US" altLang="zh-CN" sz="2000" i="1">
                                <a:latin typeface="Cambria Math" panose="02040503050406030204" pitchFamily="18" charset="0"/>
                              </a:rPr>
                              <m:t>𝑡𝑜</m:t>
                            </m:r>
                            <m:r>
                              <a:rPr lang="zh-CN" altLang="en-US" sz="2000" i="1">
                                <a:latin typeface="Cambria Math" panose="02040503050406030204" pitchFamily="18" charset="0"/>
                              </a:rPr>
                              <m:t> </m:t>
                            </m:r>
                            <m:r>
                              <a:rPr lang="en-US" altLang="zh-CN" sz="2000" i="1">
                                <a:latin typeface="Cambria Math" panose="02040503050406030204" pitchFamily="18" charset="0"/>
                              </a:rPr>
                              <m:t>𝑐</m:t>
                            </m:r>
                          </m:e>
                        </m:d>
                      </m:num>
                      <m:den>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m:t>
                            </m:r>
                            <m:r>
                              <a:rPr lang="en-US" altLang="zh-CN" sz="2000" i="1">
                                <a:latin typeface="Cambria Math" panose="02040503050406030204" pitchFamily="18" charset="0"/>
                              </a:rPr>
                              <m:t>𝑡𝑜𝑡𝑎𝑙</m:t>
                            </m:r>
                            <m:r>
                              <a:rPr lang="zh-CN" altLang="en-US" sz="2000" i="1">
                                <a:latin typeface="Cambria Math" panose="02040503050406030204" pitchFamily="18" charset="0"/>
                              </a:rPr>
                              <m:t> </m:t>
                            </m:r>
                            <m:r>
                              <a:rPr lang="en-US" altLang="zh-CN" sz="2000" i="1">
                                <a:latin typeface="Cambria Math" panose="02040503050406030204" pitchFamily="18" charset="0"/>
                              </a:rPr>
                              <m:t>𝑝𝑜𝑖𝑛𝑡𝑠</m:t>
                            </m:r>
                            <m:r>
                              <a:rPr lang="zh-CN" altLang="en-US" sz="2000" i="1">
                                <a:latin typeface="Cambria Math" panose="02040503050406030204" pitchFamily="18" charset="0"/>
                              </a:rPr>
                              <m:t> </m:t>
                            </m:r>
                            <m:r>
                              <a:rPr lang="en-US" altLang="zh-CN" sz="2000" i="1">
                                <a:latin typeface="Cambria Math" panose="02040503050406030204" pitchFamily="18" charset="0"/>
                              </a:rPr>
                              <m:t>𝑏𝑒𝑙𝑜𝑛𝑔𝑠</m:t>
                            </m:r>
                            <m:r>
                              <a:rPr lang="zh-CN" altLang="en-US" sz="2000" i="1">
                                <a:latin typeface="Cambria Math" panose="02040503050406030204" pitchFamily="18" charset="0"/>
                              </a:rPr>
                              <m:t> </m:t>
                            </m:r>
                            <m:r>
                              <a:rPr lang="en-US" altLang="zh-CN" sz="2000" i="1">
                                <a:latin typeface="Cambria Math" panose="02040503050406030204" pitchFamily="18" charset="0"/>
                              </a:rPr>
                              <m:t>𝑡𝑜</m:t>
                            </m:r>
                            <m:r>
                              <a:rPr lang="zh-CN" altLang="en-US" sz="2000" i="1">
                                <a:latin typeface="Cambria Math" panose="02040503050406030204" pitchFamily="18" charset="0"/>
                              </a:rPr>
                              <m:t> </m:t>
                            </m:r>
                            <m:r>
                              <a:rPr lang="en-US" altLang="zh-CN" sz="2000" i="1">
                                <a:latin typeface="Cambria Math" panose="02040503050406030204" pitchFamily="18" charset="0"/>
                              </a:rPr>
                              <m:t>𝑐</m:t>
                            </m:r>
                          </m:e>
                        </m:d>
                      </m:den>
                    </m:f>
                  </m:oMath>
                </a14:m>
                <a:endParaRPr lang="en-US" altLang="zh-CN" sz="2000" b="0" dirty="0"/>
              </a:p>
              <a:p>
                <a:r>
                  <a:rPr lang="en-US" altLang="zh-CN" sz="2400" dirty="0"/>
                  <a:t>We</a:t>
                </a:r>
                <a:r>
                  <a:rPr lang="zh-CN" altLang="en-US" sz="2400" dirty="0"/>
                  <a:t> </a:t>
                </a:r>
                <a:r>
                  <a:rPr lang="en-US" altLang="zh-CN" sz="2400" dirty="0"/>
                  <a:t>only</a:t>
                </a:r>
                <a:r>
                  <a:rPr lang="zh-CN" altLang="en-US" sz="2400" dirty="0"/>
                  <a:t> </a:t>
                </a:r>
                <a:r>
                  <a:rPr lang="en-US" altLang="zh-CN" sz="2400" dirty="0"/>
                  <a:t>take</a:t>
                </a:r>
                <a:r>
                  <a:rPr lang="zh-CN" altLang="en-US" sz="2400" dirty="0"/>
                  <a:t> </a:t>
                </a:r>
                <a:r>
                  <a:rPr lang="en-US" altLang="zh-CN" sz="2400" dirty="0"/>
                  <a:t>the</a:t>
                </a:r>
                <a:r>
                  <a:rPr lang="zh-CN" altLang="en-US" sz="2400" dirty="0"/>
                  <a:t> </a:t>
                </a:r>
                <a:r>
                  <a:rPr lang="en-US" altLang="zh-CN" sz="2400" dirty="0"/>
                  <a:t>conference</a:t>
                </a:r>
                <a:r>
                  <a:rPr lang="zh-CN" altLang="en-US" sz="2400" dirty="0"/>
                  <a:t> </a:t>
                </a:r>
                <a:r>
                  <a:rPr lang="en-US" altLang="zh-CN" sz="2400" dirty="0"/>
                  <a:t>whose</a:t>
                </a:r>
                <a:r>
                  <a:rPr lang="zh-CN" altLang="en-US" sz="2400" dirty="0"/>
                  <a:t> </a:t>
                </a:r>
                <a:r>
                  <a:rPr lang="en-US" altLang="zh-CN" sz="2400" dirty="0"/>
                  <a:t>score</a:t>
                </a:r>
                <a:r>
                  <a:rPr lang="zh-CN" altLang="en-US" sz="2400" dirty="0"/>
                  <a:t> </a:t>
                </a:r>
                <a:r>
                  <a:rPr lang="en-US" altLang="zh-CN" sz="2400" dirty="0"/>
                  <a:t>is</a:t>
                </a:r>
                <a:r>
                  <a:rPr lang="zh-CN" altLang="en-US" sz="2400" dirty="0"/>
                  <a:t> </a:t>
                </a:r>
                <a:r>
                  <a:rPr lang="en-US" altLang="zh-CN" sz="2400" dirty="0"/>
                  <a:t>higher</a:t>
                </a:r>
                <a:r>
                  <a:rPr lang="zh-CN" altLang="en-US" sz="2400" dirty="0"/>
                  <a:t> </a:t>
                </a:r>
                <a:r>
                  <a:rPr lang="en-US" altLang="zh-CN" sz="2400" dirty="0"/>
                  <a:t>than</a:t>
                </a:r>
                <a:r>
                  <a:rPr lang="zh-CN" altLang="en-US" sz="2400" dirty="0"/>
                  <a:t> </a:t>
                </a:r>
                <a:r>
                  <a:rPr lang="en-US" altLang="zh-CN" sz="2400" dirty="0"/>
                  <a:t>a</a:t>
                </a:r>
                <a:r>
                  <a:rPr lang="zh-CN" altLang="en-US" sz="2400" dirty="0"/>
                  <a:t> </a:t>
                </a:r>
                <a:r>
                  <a:rPr lang="en-US" altLang="zh-CN" sz="2400" dirty="0"/>
                  <a:t>threshold</a:t>
                </a:r>
                <a:r>
                  <a:rPr lang="zh-CN" altLang="en-US" sz="2400" dirty="0"/>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smtClean="0">
                            <a:latin typeface="Cambria Math" charset="0"/>
                          </a:rPr>
                          <m:t>𝑺</m:t>
                        </m:r>
                      </m:e>
                      <m:sub>
                        <m:r>
                          <a:rPr lang="en-US" altLang="zh-CN" sz="2200" b="1" i="1" smtClean="0">
                            <a:latin typeface="Cambria Math" charset="0"/>
                          </a:rPr>
                          <m:t>𝒄𝒐𝒏𝒇</m:t>
                        </m:r>
                        <m:r>
                          <a:rPr lang="en-US" altLang="zh-CN" sz="2200" b="1" i="1" smtClean="0">
                            <a:latin typeface="Cambria Math" charset="0"/>
                          </a:rPr>
                          <m:t>,  </m:t>
                        </m:r>
                        <m:r>
                          <a:rPr lang="en-US" altLang="zh-CN" sz="2200" b="1" i="1" smtClean="0">
                            <a:latin typeface="Cambria Math" charset="0"/>
                          </a:rPr>
                          <m:t>𝒔𝒎𝒂𝒍𝒍𝒆𝒓</m:t>
                        </m:r>
                      </m:sub>
                    </m:sSub>
                    <m:r>
                      <a:rPr lang="en-US" altLang="zh-CN" sz="2200" b="1" i="1">
                        <a:latin typeface="Cambria Math" panose="02040503050406030204" pitchFamily="18" charset="0"/>
                      </a:rPr>
                      <m:t>=</m:t>
                    </m:r>
                    <m:d>
                      <m:dPr>
                        <m:begChr m:val="{"/>
                        <m:endChr m:val="|"/>
                        <m:ctrlPr>
                          <a:rPr lang="en-US" altLang="zh-CN" sz="2200" b="1" i="1">
                            <a:latin typeface="Cambria Math" panose="02040503050406030204" pitchFamily="18" charset="0"/>
                          </a:rPr>
                        </m:ctrlPr>
                      </m:dPr>
                      <m:e>
                        <m:r>
                          <a:rPr lang="en-US" altLang="zh-CN" sz="2200" b="1" i="1" smtClean="0">
                            <a:latin typeface="Cambria Math" charset="0"/>
                          </a:rPr>
                          <m:t>𝒄</m:t>
                        </m:r>
                      </m:e>
                    </m:d>
                    <m:r>
                      <a:rPr lang="en-US" altLang="zh-CN" sz="2200" b="1" i="1" smtClean="0">
                        <a:latin typeface="Cambria Math" charset="0"/>
                      </a:rPr>
                      <m:t>𝒄</m:t>
                    </m:r>
                    <m:r>
                      <a:rPr lang="en-US" altLang="zh-CN" sz="2200" b="1" i="1" smtClean="0">
                        <a:latin typeface="Cambria Math" charset="0"/>
                        <a:ea typeface="Cambria Math" charset="0"/>
                        <a:cs typeface="Cambria Math" charset="0"/>
                      </a:rPr>
                      <m:t>∈</m:t>
                    </m:r>
                    <m:sSub>
                      <m:sSubPr>
                        <m:ctrlPr>
                          <a:rPr lang="en-US" altLang="zh-CN" sz="2200" b="1" i="1" smtClean="0">
                            <a:latin typeface="Cambria Math" panose="02040503050406030204" pitchFamily="18" charset="0"/>
                            <a:ea typeface="Cambria Math" charset="0"/>
                            <a:cs typeface="Cambria Math" charset="0"/>
                          </a:rPr>
                        </m:ctrlPr>
                      </m:sSubPr>
                      <m:e>
                        <m:r>
                          <a:rPr lang="en-US" altLang="zh-CN" sz="2200" b="1" i="1" smtClean="0">
                            <a:latin typeface="Cambria Math" charset="0"/>
                            <a:ea typeface="Cambria Math" charset="0"/>
                            <a:cs typeface="Cambria Math" charset="0"/>
                          </a:rPr>
                          <m:t>𝑺</m:t>
                        </m:r>
                      </m:e>
                      <m:sub>
                        <m:r>
                          <a:rPr lang="en-US" altLang="zh-CN" sz="2200" b="1" i="1" smtClean="0">
                            <a:latin typeface="Cambria Math" charset="0"/>
                            <a:ea typeface="Cambria Math" charset="0"/>
                            <a:cs typeface="Cambria Math" charset="0"/>
                          </a:rPr>
                          <m:t>𝒄𝒐𝒏𝒇</m:t>
                        </m:r>
                      </m:sub>
                    </m:sSub>
                    <m:r>
                      <a:rPr lang="en-US" altLang="zh-CN" sz="2200" b="1" i="1" smtClean="0">
                        <a:latin typeface="Cambria Math" charset="0"/>
                        <a:ea typeface="Cambria Math" charset="0"/>
                        <a:cs typeface="Cambria Math" charset="0"/>
                      </a:rPr>
                      <m:t> ∧</m:t>
                    </m:r>
                    <m:sSub>
                      <m:sSubPr>
                        <m:ctrlPr>
                          <a:rPr lang="en-US" altLang="zh-CN" sz="2200" b="1" i="1" smtClean="0">
                            <a:latin typeface="Cambria Math" panose="02040503050406030204" pitchFamily="18" charset="0"/>
                            <a:ea typeface="Cambria Math" charset="0"/>
                            <a:cs typeface="Cambria Math" charset="0"/>
                          </a:rPr>
                        </m:ctrlPr>
                      </m:sSubPr>
                      <m:e>
                        <m:r>
                          <a:rPr lang="en-US" altLang="zh-CN" sz="2200" b="1" i="1" smtClean="0">
                            <a:latin typeface="Cambria Math" charset="0"/>
                            <a:ea typeface="Cambria Math" charset="0"/>
                            <a:cs typeface="Cambria Math" charset="0"/>
                          </a:rPr>
                          <m:t>𝑺𝒄𝒐𝒓𝒆</m:t>
                        </m:r>
                      </m:e>
                      <m:sub>
                        <m:r>
                          <a:rPr lang="en-US" altLang="zh-CN" sz="2200" b="1" i="1" smtClean="0">
                            <a:latin typeface="Cambria Math" charset="0"/>
                            <a:ea typeface="Cambria Math" charset="0"/>
                            <a:cs typeface="Cambria Math" charset="0"/>
                          </a:rPr>
                          <m:t>𝒄</m:t>
                        </m:r>
                      </m:sub>
                    </m:sSub>
                    <m:r>
                      <a:rPr lang="en-US" altLang="zh-CN" sz="2200" b="1" i="1" smtClean="0">
                        <a:latin typeface="Cambria Math" charset="0"/>
                        <a:ea typeface="Cambria Math" charset="0"/>
                        <a:cs typeface="Cambria Math" charset="0"/>
                      </a:rPr>
                      <m:t>&gt;</m:t>
                    </m:r>
                    <m:r>
                      <a:rPr lang="en-US" altLang="zh-CN" sz="2200" b="1" i="1" smtClean="0">
                        <a:latin typeface="Cambria Math" charset="0"/>
                        <a:ea typeface="Cambria Math" charset="0"/>
                        <a:cs typeface="Cambria Math" charset="0"/>
                      </a:rPr>
                      <m:t>𝒕𝒉𝒓𝒆𝒔𝒉𝒐𝒍𝒅</m:t>
                    </m:r>
                    <m:r>
                      <a:rPr lang="en-US" altLang="zh-CN" sz="2200" b="1" i="1">
                        <a:latin typeface="Cambria Math" panose="02040503050406030204" pitchFamily="18" charset="0"/>
                      </a:rPr>
                      <m:t>}</m:t>
                    </m:r>
                  </m:oMath>
                </a14:m>
                <a:endParaRPr lang="en-US" altLang="zh-CN" sz="2200" b="1" dirty="0"/>
              </a:p>
              <a:p>
                <a:endParaRPr lang="en-US" altLang="zh-CN" sz="2400" dirty="0"/>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593925" y="914678"/>
                <a:ext cx="8290063" cy="4351338"/>
              </a:xfrm>
              <a:blipFill rotWithShape="0">
                <a:blip r:embed="rId3"/>
                <a:stretch>
                  <a:fillRect l="-956" t="-11485" r="-6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9E622C-05B7-D84C-9B6D-215F81671D63}"/>
              </a:ext>
            </a:extLst>
          </p:cNvPr>
          <p:cNvPicPr>
            <a:picLocks noChangeAspect="1"/>
          </p:cNvPicPr>
          <p:nvPr/>
        </p:nvPicPr>
        <p:blipFill>
          <a:blip r:embed="rId4"/>
          <a:stretch>
            <a:fillRect/>
          </a:stretch>
        </p:blipFill>
        <p:spPr>
          <a:xfrm>
            <a:off x="2637942" y="3687698"/>
            <a:ext cx="3868115" cy="2319562"/>
          </a:xfrm>
          <a:prstGeom prst="rect">
            <a:avLst/>
          </a:prstGeom>
        </p:spPr>
      </p:pic>
    </p:spTree>
    <p:extLst>
      <p:ext uri="{BB962C8B-B14F-4D97-AF65-F5344CB8AC3E}">
        <p14:creationId xmlns:p14="http://schemas.microsoft.com/office/powerpoint/2010/main" val="21555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4:</a:t>
            </a:r>
            <a:r>
              <a:rPr lang="zh-CN" altLang="en-US" sz="2800" b="1" dirty="0">
                <a:solidFill>
                  <a:srgbClr val="C00000"/>
                </a:solidFill>
              </a:rPr>
              <a:t> </a:t>
            </a:r>
            <a:r>
              <a:rPr lang="en-US" altLang="zh-CN" sz="2800" b="1" dirty="0">
                <a:solidFill>
                  <a:srgbClr val="C00000"/>
                </a:solidFill>
              </a:rPr>
              <a:t>Construct</a:t>
            </a:r>
            <a:r>
              <a:rPr lang="zh-CN" altLang="en-US" sz="2800" b="1" dirty="0">
                <a:solidFill>
                  <a:srgbClr val="C00000"/>
                </a:solidFill>
              </a:rPr>
              <a:t> </a:t>
            </a:r>
            <a:r>
              <a:rPr lang="en-US" altLang="zh-CN" sz="2800" b="1" dirty="0">
                <a:solidFill>
                  <a:srgbClr val="C00000"/>
                </a:solidFill>
              </a:rPr>
              <a:t>the</a:t>
            </a:r>
            <a:r>
              <a:rPr lang="zh-CN" altLang="en-US" sz="2800" b="1" dirty="0">
                <a:solidFill>
                  <a:srgbClr val="C00000"/>
                </a:solidFill>
              </a:rPr>
              <a:t> </a:t>
            </a:r>
            <a:r>
              <a:rPr lang="en-US" altLang="zh-CN" sz="2800" b="1" dirty="0">
                <a:solidFill>
                  <a:srgbClr val="C00000"/>
                </a:solidFill>
              </a:rPr>
              <a:t>conference-paper-keyword</a:t>
            </a:r>
            <a:r>
              <a:rPr lang="zh-CN" altLang="en-US" sz="2800" b="1" dirty="0">
                <a:solidFill>
                  <a:srgbClr val="C00000"/>
                </a:solidFill>
              </a:rPr>
              <a:t> </a:t>
            </a:r>
            <a:r>
              <a:rPr lang="en-US" altLang="zh-CN" sz="2800" b="1" dirty="0">
                <a:solidFill>
                  <a:srgbClr val="C00000"/>
                </a:solidFill>
              </a:rPr>
              <a:t>graph</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10</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49" y="1825625"/>
                <a:ext cx="8290063" cy="4351338"/>
              </a:xfrm>
            </p:spPr>
            <p:txBody>
              <a:bodyPr>
                <a:normAutofit/>
              </a:bodyPr>
              <a:lstStyle/>
              <a:p>
                <a:r>
                  <a:rPr lang="en-US" altLang="zh-CN" sz="2400" dirty="0"/>
                  <a:t>Tall</a:t>
                </a:r>
                <a:r>
                  <a:rPr lang="zh-CN" altLang="en-US" sz="2400" dirty="0"/>
                  <a:t> </a:t>
                </a:r>
                <a:r>
                  <a:rPr lang="en-US" altLang="zh-CN" sz="2400" dirty="0"/>
                  <a:t>papers</a:t>
                </a:r>
                <a:r>
                  <a:rPr lang="zh-CN" altLang="en-US" sz="2400" dirty="0"/>
                  <a:t> </a:t>
                </a:r>
                <a:r>
                  <a:rPr lang="en-US" altLang="zh-CN" sz="2400" dirty="0"/>
                  <a:t>that</a:t>
                </a:r>
                <a:r>
                  <a:rPr lang="zh-CN" altLang="en-US" sz="2400" dirty="0"/>
                  <a:t> </a:t>
                </a:r>
                <a:r>
                  <a:rPr lang="en-US" altLang="zh-CN" sz="2400" dirty="0"/>
                  <a:t>belong</a:t>
                </a:r>
                <a:r>
                  <a:rPr lang="zh-CN" altLang="en-US" sz="2400" dirty="0"/>
                  <a:t> </a:t>
                </a:r>
                <a:r>
                  <a:rPr lang="en-US" altLang="zh-CN" sz="2400" dirty="0"/>
                  <a:t>to</a:t>
                </a:r>
                <a:r>
                  <a:rPr lang="zh-CN" altLang="en-US" sz="2400" dirty="0"/>
                  <a:t> </a:t>
                </a:r>
                <a:r>
                  <a:rPr lang="en-US" altLang="zh-CN" sz="2400" dirty="0"/>
                  <a:t>one</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conferences</a:t>
                </a:r>
                <a:r>
                  <a:rPr lang="zh-CN" altLang="en-US" sz="2400" dirty="0"/>
                  <a:t> </a:t>
                </a:r>
                <a:r>
                  <a:rPr lang="en-US" altLang="zh-CN" sz="2400" dirty="0"/>
                  <a:t>in</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𝒄𝒐𝒏𝒇</m:t>
                        </m:r>
                        <m:r>
                          <a:rPr lang="en-US" altLang="zh-CN" sz="2400" b="1" i="1">
                            <a:latin typeface="Cambria Math" panose="02040503050406030204" pitchFamily="18" charset="0"/>
                          </a:rPr>
                          <m:t>,  </m:t>
                        </m:r>
                        <m:r>
                          <a:rPr lang="en-US" altLang="zh-CN" sz="2400" b="1" i="1">
                            <a:latin typeface="Cambria Math" panose="02040503050406030204" pitchFamily="18" charset="0"/>
                          </a:rPr>
                          <m:t>𝒔𝒎𝒂𝒍𝒍</m:t>
                        </m:r>
                      </m:sub>
                    </m:sSub>
                  </m:oMath>
                </a14:m>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dirty="0"/>
                  <a:t>set</a:t>
                </a:r>
                <a:r>
                  <a:rPr lang="zh-CN" altLang="en-US" sz="2400" dirty="0"/>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𝒆𝒙𝒕𝒓𝒂𝒄𝒕</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𝒗</m:t>
                        </m:r>
                      </m:e>
                    </m:d>
                    <m:r>
                      <a:rPr lang="en-US" altLang="zh-CN" sz="2400" b="1" i="1" smtClean="0">
                        <a:latin typeface="Cambria Math" panose="02040503050406030204" pitchFamily="18" charset="0"/>
                      </a:rPr>
                      <m:t>𝒗</m:t>
                    </m:r>
                    <m:r>
                      <a:rPr lang="zh-CN" altLang="en-US" sz="2400" b="1" i="1" smtClean="0">
                        <a:latin typeface="Cambria Math" panose="02040503050406030204" pitchFamily="18" charset="0"/>
                      </a:rPr>
                      <m:t> </m:t>
                    </m:r>
                    <m:r>
                      <a:rPr lang="en-US" altLang="zh-CN" sz="2400" b="1" i="1" smtClean="0">
                        <a:latin typeface="Cambria Math" panose="02040503050406030204" pitchFamily="18" charset="0"/>
                      </a:rPr>
                      <m:t>𝒃𝒆𝒍𝒐𝒏𝒈𝒔</m:t>
                    </m:r>
                    <m:r>
                      <a:rPr lang="zh-CN" altLang="en-US" sz="2400" b="1" i="1" smtClean="0">
                        <a:latin typeface="Cambria Math" panose="02040503050406030204" pitchFamily="18" charset="0"/>
                      </a:rPr>
                      <m:t> </m:t>
                    </m:r>
                    <m:r>
                      <a:rPr lang="en-US" altLang="zh-CN" sz="2400" b="1" i="1" smtClean="0">
                        <a:latin typeface="Cambria Math" panose="02040503050406030204" pitchFamily="18" charset="0"/>
                      </a:rPr>
                      <m:t>𝒕𝒐</m:t>
                    </m:r>
                    <m:r>
                      <a:rPr lang="zh-CN" altLang="en-US" sz="2400" b="1" i="1" smtClean="0">
                        <a:latin typeface="Cambria Math" panose="02040503050406030204" pitchFamily="18" charset="0"/>
                      </a:rPr>
                      <m:t> </m:t>
                    </m:r>
                    <m:r>
                      <a:rPr lang="en-US" altLang="zh-CN" sz="2400" b="1" i="1" smtClean="0">
                        <a:latin typeface="Cambria Math" panose="02040503050406030204" pitchFamily="18" charset="0"/>
                      </a:rPr>
                      <m:t>𝒄</m:t>
                    </m:r>
                    <m:r>
                      <a:rPr lang="zh-CN" altLang="en-US" sz="2400" b="1"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𝒄𝒐𝒏𝒇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𝒔𝒎𝒂𝒍𝒍</m:t>
                        </m:r>
                      </m:sub>
                    </m:sSub>
                    <m:r>
                      <a:rPr lang="en-US" altLang="zh-CN" sz="2400" b="1" i="1" smtClean="0">
                        <a:latin typeface="Cambria Math" panose="02040503050406030204" pitchFamily="18" charset="0"/>
                      </a:rPr>
                      <m:t>}</m:t>
                    </m:r>
                  </m:oMath>
                </a14:m>
                <a:endParaRPr lang="en-US" altLang="zh-CN" sz="2400" b="1" dirty="0"/>
              </a:p>
              <a:p>
                <a:r>
                  <a:rPr lang="en-US" altLang="zh-CN" sz="2400" dirty="0"/>
                  <a:t>We also form a set of edges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charset="0"/>
                          </a:rPr>
                          <m:t>𝑬</m:t>
                        </m:r>
                      </m:e>
                      <m:sub>
                        <m:r>
                          <a:rPr lang="en-US" altLang="zh-CN" sz="2400" b="1" i="1" smtClean="0">
                            <a:latin typeface="Cambria Math" charset="0"/>
                          </a:rPr>
                          <m:t>𝒆𝒙𝒕𝒓𝒂𝒄𝒕</m:t>
                        </m:r>
                      </m:sub>
                    </m:sSub>
                  </m:oMath>
                </a14:m>
                <a:r>
                  <a:rPr lang="en-US" altLang="zh-CN" sz="2400" dirty="0"/>
                  <a:t> for the two points in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𝒆𝒙𝒕𝒓𝒂𝒄𝒕</m:t>
                        </m:r>
                      </m:sub>
                    </m:sSub>
                  </m:oMath>
                </a14:m>
                <a:r>
                  <a:rPr lang="en-US" altLang="zh-CN" sz="2400" dirty="0"/>
                  <a:t> that have the reference relationship with each other.</a:t>
                </a:r>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628649" y="1825625"/>
                <a:ext cx="8290063" cy="4351338"/>
              </a:xfrm>
              <a:blipFill rotWithShape="0">
                <a:blip r:embed="rId3"/>
                <a:stretch>
                  <a:fillRect l="-956" t="-3221"/>
                </a:stretch>
              </a:blipFill>
            </p:spPr>
            <p:txBody>
              <a:bodyPr/>
              <a:lstStyle/>
              <a:p>
                <a:r>
                  <a:rPr lang="en-US">
                    <a:noFill/>
                  </a:rPr>
                  <a:t> </a:t>
                </a:r>
              </a:p>
            </p:txBody>
          </p:sp>
        </mc:Fallback>
      </mc:AlternateContent>
    </p:spTree>
    <p:extLst>
      <p:ext uri="{BB962C8B-B14F-4D97-AF65-F5344CB8AC3E}">
        <p14:creationId xmlns:p14="http://schemas.microsoft.com/office/powerpoint/2010/main" val="286873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48695E-A693-7947-97BF-BAC1D4B4F600}" type="slidenum">
              <a:rPr lang="en-US" smtClean="0"/>
              <a:t>11</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17074" y="957524"/>
                <a:ext cx="8290063" cy="4351338"/>
              </a:xfrm>
            </p:spPr>
            <p:txBody>
              <a:bodyPr>
                <a:norm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𝒆𝒙𝒕𝒓𝒂𝒄𝒕</m:t>
                        </m:r>
                      </m:sub>
                    </m:sSub>
                  </m:oMath>
                </a14:m>
                <a:r>
                  <a:rPr lang="en-US" altLang="zh-CN" sz="2400" dirty="0"/>
                  <a:t> is the final paper nodes extraction, and we also want to include the conferences as vertices to see their change over time.</a:t>
                </a:r>
              </a:p>
              <a:p>
                <a:r>
                  <a:rPr lang="en-US" altLang="zh-CN" sz="2400" dirty="0"/>
                  <a:t>We treat each conference in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𝒄𝒐𝒏𝒇</m:t>
                        </m:r>
                        <m:r>
                          <a:rPr lang="en-US" altLang="zh-CN" sz="2400" b="1" i="1">
                            <a:latin typeface="Cambria Math" panose="02040503050406030204" pitchFamily="18" charset="0"/>
                          </a:rPr>
                          <m:t>,  </m:t>
                        </m:r>
                        <m:r>
                          <a:rPr lang="en-US" altLang="zh-CN" sz="2400" b="1" i="1">
                            <a:latin typeface="Cambria Math" panose="02040503050406030204" pitchFamily="18" charset="0"/>
                          </a:rPr>
                          <m:t>𝒔𝒎𝒂𝒍𝒍</m:t>
                        </m:r>
                      </m:sub>
                    </m:sSub>
                  </m:oMath>
                </a14:m>
                <a:r>
                  <a:rPr lang="en-US" altLang="zh-CN" sz="2400" dirty="0"/>
                  <a:t> as a node, and form an edge direct from each conference to the paper belongs to it, we call this edge set as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charset="0"/>
                          </a:rPr>
                          <m:t>𝑬</m:t>
                        </m:r>
                      </m:e>
                      <m:sub>
                        <m:r>
                          <a:rPr lang="en-US" altLang="zh-CN" sz="2400" b="1" i="1">
                            <a:latin typeface="Cambria Math" panose="02040503050406030204" pitchFamily="18" charset="0"/>
                          </a:rPr>
                          <m:t>𝒄𝒐𝒏𝒇</m:t>
                        </m:r>
                      </m:sub>
                    </m:sSub>
                  </m:oMath>
                </a14:m>
                <a:r>
                  <a:rPr lang="en-US" altLang="zh-CN" sz="2400" dirty="0"/>
                  <a:t>. The conference points set is denoted as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charset="0"/>
                          </a:rPr>
                          <m:t>𝒄𝒐𝒏𝒇</m:t>
                        </m:r>
                      </m:sub>
                    </m:sSub>
                  </m:oMath>
                </a14:m>
                <a:endParaRPr lang="en-US" altLang="zh-CN" sz="2400" b="1" dirty="0"/>
              </a:p>
              <a:p>
                <a:r>
                  <a:rPr lang="en-US" altLang="zh-CN" sz="2400" dirty="0"/>
                  <a:t>The final graph is </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charset="0"/>
                          </a:rPr>
                          <m:t>𝑮</m:t>
                        </m:r>
                      </m:e>
                      <m:sub>
                        <m:r>
                          <a:rPr lang="en-US" altLang="zh-CN" sz="2200" b="1" i="1" smtClean="0">
                            <a:latin typeface="Cambria Math" charset="0"/>
                          </a:rPr>
                          <m:t>𝒇𝒊𝒏𝒂𝒍</m:t>
                        </m:r>
                      </m:sub>
                    </m:sSub>
                    <m:r>
                      <a:rPr lang="en-US" altLang="zh-CN" sz="2200" b="1" i="1">
                        <a:latin typeface="Cambria Math" charset="0"/>
                      </a:rPr>
                      <m:t>=(</m:t>
                    </m:r>
                    <m:sSub>
                      <m:sSubPr>
                        <m:ctrlPr>
                          <a:rPr lang="en-US" altLang="zh-CN" sz="2200" b="1" i="1">
                            <a:latin typeface="Cambria Math" panose="02040503050406030204" pitchFamily="18" charset="0"/>
                          </a:rPr>
                        </m:ctrlPr>
                      </m:sSubPr>
                      <m:e>
                        <m:r>
                          <a:rPr lang="en-US" altLang="zh-CN" sz="2200" b="1" i="1">
                            <a:latin typeface="Cambria Math" charset="0"/>
                          </a:rPr>
                          <m:t>𝑽</m:t>
                        </m:r>
                      </m:e>
                      <m:sub>
                        <m:r>
                          <a:rPr lang="en-US" altLang="zh-CN" sz="2200" b="1" i="1">
                            <a:latin typeface="Cambria Math" charset="0"/>
                          </a:rPr>
                          <m:t>𝒆𝒙𝒕𝒓𝒂𝒄𝒕</m:t>
                        </m:r>
                      </m:sub>
                    </m:sSub>
                    <m:r>
                      <a:rPr lang="en-US" altLang="zh-CN" sz="2200" b="1" i="1">
                        <a:latin typeface="Cambria Math" charset="0"/>
                        <a:ea typeface="Cambria Math" charset="0"/>
                        <a:cs typeface="Cambria Math" charset="0"/>
                      </a:rPr>
                      <m:t>∪ </m:t>
                    </m:r>
                    <m:sSub>
                      <m:sSubPr>
                        <m:ctrlPr>
                          <a:rPr lang="en-US" altLang="zh-CN" sz="2200" b="1" i="1">
                            <a:latin typeface="Cambria Math" panose="02040503050406030204" pitchFamily="18" charset="0"/>
                            <a:ea typeface="Cambria Math" charset="0"/>
                            <a:cs typeface="Cambria Math" charset="0"/>
                          </a:rPr>
                        </m:ctrlPr>
                      </m:sSubPr>
                      <m:e>
                        <m:r>
                          <a:rPr lang="en-US" altLang="zh-CN" sz="2200" b="1" i="1">
                            <a:latin typeface="Cambria Math" charset="0"/>
                            <a:ea typeface="Cambria Math" charset="0"/>
                            <a:cs typeface="Cambria Math" charset="0"/>
                          </a:rPr>
                          <m:t>𝑽</m:t>
                        </m:r>
                      </m:e>
                      <m:sub>
                        <m:r>
                          <a:rPr lang="en-US" altLang="zh-CN" sz="2200" b="1" i="1">
                            <a:latin typeface="Cambria Math" charset="0"/>
                            <a:ea typeface="Cambria Math" charset="0"/>
                            <a:cs typeface="Cambria Math" charset="0"/>
                          </a:rPr>
                          <m:t>𝒄𝒐𝒏𝒇</m:t>
                        </m:r>
                      </m:sub>
                    </m:sSub>
                    <m:r>
                      <a:rPr lang="en-US" altLang="zh-CN" sz="2200" b="1" i="1">
                        <a:latin typeface="Cambria Math" charset="0"/>
                        <a:ea typeface="Cambria Math" charset="0"/>
                        <a:cs typeface="Cambria Math" charset="0"/>
                      </a:rPr>
                      <m:t>,</m:t>
                    </m:r>
                    <m:sSub>
                      <m:sSubPr>
                        <m:ctrlPr>
                          <a:rPr lang="en-US" altLang="zh-CN" sz="2200" b="1" i="1">
                            <a:latin typeface="Cambria Math" panose="02040503050406030204" pitchFamily="18" charset="0"/>
                          </a:rPr>
                        </m:ctrlPr>
                      </m:sSubPr>
                      <m:e>
                        <m:r>
                          <a:rPr lang="en-US" altLang="zh-CN" sz="2200" b="1" i="1" smtClean="0">
                            <a:latin typeface="Cambria Math" charset="0"/>
                          </a:rPr>
                          <m:t>𝑬</m:t>
                        </m:r>
                      </m:e>
                      <m:sub>
                        <m:r>
                          <a:rPr lang="en-US" altLang="zh-CN" sz="2200" b="1" i="1">
                            <a:latin typeface="Cambria Math" charset="0"/>
                          </a:rPr>
                          <m:t>𝒆𝒙𝒕𝒓𝒂𝒄𝒕</m:t>
                        </m:r>
                      </m:sub>
                    </m:sSub>
                    <m:r>
                      <a:rPr lang="en-US" altLang="zh-CN" sz="2200" b="1" i="1">
                        <a:latin typeface="Cambria Math" charset="0"/>
                        <a:ea typeface="Cambria Math" charset="0"/>
                        <a:cs typeface="Cambria Math" charset="0"/>
                      </a:rPr>
                      <m:t>∪</m:t>
                    </m:r>
                    <m:sSub>
                      <m:sSubPr>
                        <m:ctrlPr>
                          <a:rPr lang="en-US" altLang="zh-CN" sz="2200" b="1" i="1">
                            <a:latin typeface="Cambria Math" panose="02040503050406030204" pitchFamily="18" charset="0"/>
                          </a:rPr>
                        </m:ctrlPr>
                      </m:sSubPr>
                      <m:e>
                        <m:r>
                          <a:rPr lang="en-US" altLang="zh-CN" sz="2200" b="1" i="1">
                            <a:latin typeface="Cambria Math" charset="0"/>
                          </a:rPr>
                          <m:t>𝑬</m:t>
                        </m:r>
                      </m:e>
                      <m:sub>
                        <m:r>
                          <a:rPr lang="en-US" altLang="zh-CN" sz="2200" b="1" i="1">
                            <a:latin typeface="Cambria Math" panose="02040503050406030204" pitchFamily="18" charset="0"/>
                          </a:rPr>
                          <m:t>𝒄𝒐𝒏𝒇</m:t>
                        </m:r>
                      </m:sub>
                    </m:sSub>
                    <m:r>
                      <a:rPr lang="en-US" altLang="zh-CN" sz="2200" b="1" i="1">
                        <a:latin typeface="Cambria Math" charset="0"/>
                      </a:rPr>
                      <m:t>)</m:t>
                    </m:r>
                  </m:oMath>
                </a14:m>
                <a:endParaRPr lang="en-US" altLang="zh-CN" sz="2200" b="1" dirty="0"/>
              </a:p>
              <a:p>
                <a:endParaRPr lang="en-US" altLang="zh-CN" sz="2400" dirty="0"/>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617074" y="957524"/>
                <a:ext cx="8290063" cy="4351338"/>
              </a:xfrm>
              <a:blipFill rotWithShape="0">
                <a:blip r:embed="rId3"/>
                <a:stretch>
                  <a:fillRect l="-956" t="-1961" r="-1985"/>
                </a:stretch>
              </a:blipFill>
            </p:spPr>
            <p:txBody>
              <a:bodyPr/>
              <a:lstStyle/>
              <a:p>
                <a:r>
                  <a:rPr lang="en-US">
                    <a:noFill/>
                  </a:rPr>
                  <a:t> </a:t>
                </a:r>
              </a:p>
            </p:txBody>
          </p:sp>
        </mc:Fallback>
      </mc:AlternateContent>
    </p:spTree>
    <p:extLst>
      <p:ext uri="{BB962C8B-B14F-4D97-AF65-F5344CB8AC3E}">
        <p14:creationId xmlns:p14="http://schemas.microsoft.com/office/powerpoint/2010/main" val="115123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5:</a:t>
            </a:r>
            <a:r>
              <a:rPr lang="zh-CN" altLang="en-US" sz="2800" b="1" dirty="0">
                <a:solidFill>
                  <a:srgbClr val="C00000"/>
                </a:solidFill>
              </a:rPr>
              <a:t> </a:t>
            </a:r>
            <a:r>
              <a:rPr lang="en-US" altLang="zh-CN" sz="2800" b="1" dirty="0">
                <a:solidFill>
                  <a:srgbClr val="C00000"/>
                </a:solidFill>
              </a:rPr>
              <a:t>Generate embedding</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12</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49" y="1825625"/>
                <a:ext cx="8290063" cy="4351338"/>
              </a:xfrm>
            </p:spPr>
            <p:txBody>
              <a:bodyPr>
                <a:normAutofit/>
              </a:bodyPr>
              <a:lstStyle/>
              <a:p>
                <a:r>
                  <a:rPr lang="en-US" altLang="zh-CN" sz="2400" dirty="0"/>
                  <a:t>Input the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charset="0"/>
                          </a:rPr>
                          <m:t>𝑮</m:t>
                        </m:r>
                      </m:e>
                      <m:sub>
                        <m:r>
                          <a:rPr lang="en-US" altLang="zh-CN" sz="2400" b="1" i="1">
                            <a:latin typeface="Cambria Math" charset="0"/>
                          </a:rPr>
                          <m:t>𝒇𝒊𝒏𝒂𝒍</m:t>
                        </m:r>
                      </m:sub>
                    </m:sSub>
                  </m:oMath>
                </a14:m>
                <a:r>
                  <a:rPr lang="en-US" altLang="zh-CN" sz="2400" dirty="0"/>
                  <a:t> into </a:t>
                </a:r>
                <a:r>
                  <a:rPr lang="en-US" altLang="zh-CN" sz="2400" dirty="0" err="1"/>
                  <a:t>LargeVis</a:t>
                </a:r>
                <a:r>
                  <a:rPr lang="en-US" altLang="zh-CN" sz="2400" dirty="0"/>
                  <a:t> to get the low dimensional embedding for each vertex. </a:t>
                </a:r>
              </a:p>
              <a:p>
                <a:r>
                  <a:rPr lang="en-US" altLang="zh-CN" sz="2400" dirty="0"/>
                  <a:t>The points that we get is a bunch of scatter points that has little information. We want to further show the clustering properties of the plot by applying other algorithms. </a:t>
                </a:r>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628649" y="1825625"/>
                <a:ext cx="8290063" cy="4351338"/>
              </a:xfrm>
              <a:blipFill rotWithShape="0">
                <a:blip r:embed="rId3"/>
                <a:stretch>
                  <a:fillRect l="-956" t="-1681" r="-1691"/>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1971" y="3666546"/>
            <a:ext cx="3163418" cy="2684112"/>
          </a:xfrm>
          <a:prstGeom prst="rect">
            <a:avLst/>
          </a:prstGeom>
        </p:spPr>
      </p:pic>
    </p:spTree>
    <p:extLst>
      <p:ext uri="{BB962C8B-B14F-4D97-AF65-F5344CB8AC3E}">
        <p14:creationId xmlns:p14="http://schemas.microsoft.com/office/powerpoint/2010/main" val="164378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6:</a:t>
            </a:r>
            <a:r>
              <a:rPr lang="zh-CN" altLang="en-US" sz="2800" b="1" dirty="0">
                <a:solidFill>
                  <a:srgbClr val="C00000"/>
                </a:solidFill>
              </a:rPr>
              <a:t> </a:t>
            </a:r>
            <a:r>
              <a:rPr lang="en-US" altLang="zh-CN" sz="2800" b="1" dirty="0">
                <a:solidFill>
                  <a:srgbClr val="C00000"/>
                </a:solidFill>
              </a:rPr>
              <a:t>Visualization Algorithm</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13</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49" y="1825625"/>
            <a:ext cx="8290063" cy="4351338"/>
          </a:xfrm>
        </p:spPr>
        <p:txBody>
          <a:bodyPr>
            <a:normAutofit/>
          </a:bodyPr>
          <a:lstStyle/>
          <a:p>
            <a:r>
              <a:rPr lang="en-US" altLang="zh-CN" sz="2400" dirty="0"/>
              <a:t>Which should be noticed is that we don’t include conference points here for the algorithm processing.</a:t>
            </a:r>
          </a:p>
          <a:p>
            <a:r>
              <a:rPr lang="en-US" altLang="zh-CN" sz="2400" dirty="0"/>
              <a:t>The first simple step is to assign them different colors according to the conference they belong. Also, we split the points into different groups according to the time</a:t>
            </a:r>
            <a:r>
              <a:rPr lang="zh-CN" altLang="en-US" sz="2400" dirty="0"/>
              <a:t> </a:t>
            </a:r>
            <a:r>
              <a:rPr lang="en-US" altLang="zh-CN" sz="2400" dirty="0"/>
              <a:t>split.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78" y="3978547"/>
            <a:ext cx="2750022" cy="2333352"/>
          </a:xfrm>
          <a:prstGeom prst="rect">
            <a:avLst/>
          </a:prstGeom>
        </p:spPr>
      </p:pic>
      <p:cxnSp>
        <p:nvCxnSpPr>
          <p:cNvPr id="7" name="Straight Arrow Connector 6"/>
          <p:cNvCxnSpPr/>
          <p:nvPr/>
        </p:nvCxnSpPr>
        <p:spPr>
          <a:xfrm flipV="1">
            <a:off x="3198962" y="4865434"/>
            <a:ext cx="1036915"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122" y="4115951"/>
            <a:ext cx="2798735" cy="228840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877" y="3978547"/>
            <a:ext cx="2284210" cy="2237487"/>
          </a:xfrm>
          <a:prstGeom prst="rect">
            <a:avLst/>
          </a:prstGeom>
        </p:spPr>
      </p:pic>
    </p:spTree>
    <p:extLst>
      <p:ext uri="{BB962C8B-B14F-4D97-AF65-F5344CB8AC3E}">
        <p14:creationId xmlns:p14="http://schemas.microsoft.com/office/powerpoint/2010/main" val="61785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436" y="1751086"/>
            <a:ext cx="4089400" cy="3886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803" y="2179898"/>
            <a:ext cx="4051139" cy="3701487"/>
          </a:xfrm>
          <a:prstGeom prst="rect">
            <a:avLst/>
          </a:prstGeom>
        </p:spPr>
      </p:pic>
      <p:sp>
        <p:nvSpPr>
          <p:cNvPr id="4" name="Slide Number Placeholder 3"/>
          <p:cNvSpPr>
            <a:spLocks noGrp="1"/>
          </p:cNvSpPr>
          <p:nvPr>
            <p:ph type="sldNum" sz="quarter" idx="12"/>
          </p:nvPr>
        </p:nvSpPr>
        <p:spPr/>
        <p:txBody>
          <a:bodyPr/>
          <a:lstStyle/>
          <a:p>
            <a:fld id="{A248695E-A693-7947-97BF-BAC1D4B4F600}" type="slidenum">
              <a:rPr lang="en-US" smtClean="0"/>
              <a:t>14</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570775" y="572575"/>
            <a:ext cx="8290063" cy="4351338"/>
          </a:xfrm>
        </p:spPr>
        <p:txBody>
          <a:bodyPr>
            <a:normAutofit/>
          </a:bodyPr>
          <a:lstStyle/>
          <a:p>
            <a:r>
              <a:rPr lang="en-US" altLang="zh-CN" sz="2400" dirty="0"/>
              <a:t>The second step is to split the points map into grids, then we calculate the most points color in each grid and assign color to each grid. If the grid has no points in it, we simply don’t give this grid a color. </a:t>
            </a:r>
          </a:p>
        </p:txBody>
      </p:sp>
      <p:cxnSp>
        <p:nvCxnSpPr>
          <p:cNvPr id="7" name="Straight Arrow Connector 6"/>
          <p:cNvCxnSpPr/>
          <p:nvPr/>
        </p:nvCxnSpPr>
        <p:spPr>
          <a:xfrm flipV="1">
            <a:off x="4197348" y="3657600"/>
            <a:ext cx="1036915"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01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247" y="2991551"/>
            <a:ext cx="1989463" cy="220468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457" y="2665914"/>
            <a:ext cx="2270085" cy="2480093"/>
          </a:xfrm>
          <a:prstGeom prst="rect">
            <a:avLst/>
          </a:prstGeom>
        </p:spPr>
      </p:pic>
      <p:sp>
        <p:nvSpPr>
          <p:cNvPr id="4" name="Slide Number Placeholder 3"/>
          <p:cNvSpPr>
            <a:spLocks noGrp="1"/>
          </p:cNvSpPr>
          <p:nvPr>
            <p:ph type="sldNum" sz="quarter" idx="12"/>
          </p:nvPr>
        </p:nvSpPr>
        <p:spPr/>
        <p:txBody>
          <a:bodyPr/>
          <a:lstStyle/>
          <a:p>
            <a:fld id="{A248695E-A693-7947-97BF-BAC1D4B4F600}" type="slidenum">
              <a:rPr lang="en-US" smtClean="0"/>
              <a:t>15</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559201" y="490245"/>
            <a:ext cx="8290063" cy="6905978"/>
          </a:xfrm>
        </p:spPr>
        <p:txBody>
          <a:bodyPr>
            <a:normAutofit/>
          </a:bodyPr>
          <a:lstStyle/>
          <a:p>
            <a:r>
              <a:rPr lang="en-US" altLang="zh-CN" sz="2400" dirty="0"/>
              <a:t>The next step is to merge a set of grids to create the ”map” or ”territory” of each color. The purpose of this step is that we find many single color grid falls in a huge amount of other color grid, which does not provide enough information. </a:t>
            </a:r>
          </a:p>
          <a:p>
            <a:r>
              <a:rPr lang="en-US" altLang="zh-CN" sz="2400" dirty="0"/>
              <a:t>We do this in several iteration, for each iteration:</a:t>
            </a:r>
          </a:p>
          <a:p>
            <a:pPr lvl="1"/>
            <a:r>
              <a:rPr lang="en-US" altLang="zh-CN" sz="2000" dirty="0"/>
              <a:t>A grid is changed to the surrounding color if it’s surrounded by a set of grids of same color larger than a threshold.</a:t>
            </a:r>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r>
              <a:rPr lang="en-US" altLang="zh-CN" sz="2000" dirty="0"/>
              <a:t>The threshold needed to change grid to white color is different.</a:t>
            </a:r>
          </a:p>
        </p:txBody>
      </p:sp>
      <p:cxnSp>
        <p:nvCxnSpPr>
          <p:cNvPr id="7" name="Straight Arrow Connector 6"/>
          <p:cNvCxnSpPr/>
          <p:nvPr/>
        </p:nvCxnSpPr>
        <p:spPr>
          <a:xfrm flipV="1">
            <a:off x="4053542" y="3905961"/>
            <a:ext cx="1036915"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115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48695E-A693-7947-97BF-BAC1D4B4F600}" type="slidenum">
              <a:rPr lang="en-US" smtClean="0"/>
              <a:t>16</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570775" y="572575"/>
            <a:ext cx="8290063" cy="4351338"/>
          </a:xfrm>
        </p:spPr>
        <p:txBody>
          <a:bodyPr>
            <a:normAutofit/>
          </a:bodyPr>
          <a:lstStyle/>
          <a:p>
            <a:r>
              <a:rPr lang="en-US" altLang="zh-CN" sz="2400" dirty="0"/>
              <a:t>The final step is to add the conference point to see their changes through time, one of the example of the final product is shown as below:</a:t>
            </a:r>
          </a:p>
        </p:txBody>
      </p:sp>
      <p:pic>
        <p:nvPicPr>
          <p:cNvPr id="5" name="Picture 4">
            <a:extLst>
              <a:ext uri="{FF2B5EF4-FFF2-40B4-BE49-F238E27FC236}">
                <a16:creationId xmlns:a16="http://schemas.microsoft.com/office/drawing/2014/main" id="{B466F72B-A917-6346-81CB-A820B45526F8}"/>
              </a:ext>
            </a:extLst>
          </p:cNvPr>
          <p:cNvPicPr>
            <a:picLocks noChangeAspect="1"/>
          </p:cNvPicPr>
          <p:nvPr/>
        </p:nvPicPr>
        <p:blipFill>
          <a:blip r:embed="rId3"/>
          <a:stretch>
            <a:fillRect/>
          </a:stretch>
        </p:blipFill>
        <p:spPr>
          <a:xfrm>
            <a:off x="536612" y="2011943"/>
            <a:ext cx="2358966" cy="3339442"/>
          </a:xfrm>
          <a:prstGeom prst="rect">
            <a:avLst/>
          </a:prstGeom>
        </p:spPr>
      </p:pic>
      <p:pic>
        <p:nvPicPr>
          <p:cNvPr id="14" name="Picture 13">
            <a:extLst>
              <a:ext uri="{FF2B5EF4-FFF2-40B4-BE49-F238E27FC236}">
                <a16:creationId xmlns:a16="http://schemas.microsoft.com/office/drawing/2014/main" id="{33C8D837-3835-1E41-A8E3-9D4CBFB74079}"/>
              </a:ext>
            </a:extLst>
          </p:cNvPr>
          <p:cNvPicPr>
            <a:picLocks noChangeAspect="1"/>
          </p:cNvPicPr>
          <p:nvPr/>
        </p:nvPicPr>
        <p:blipFill>
          <a:blip r:embed="rId4"/>
          <a:stretch>
            <a:fillRect/>
          </a:stretch>
        </p:blipFill>
        <p:spPr>
          <a:xfrm>
            <a:off x="3543300" y="2011943"/>
            <a:ext cx="4452936" cy="3339703"/>
          </a:xfrm>
          <a:prstGeom prst="rect">
            <a:avLst/>
          </a:prstGeom>
        </p:spPr>
      </p:pic>
    </p:spTree>
    <p:extLst>
      <p:ext uri="{BB962C8B-B14F-4D97-AF65-F5344CB8AC3E}">
        <p14:creationId xmlns:p14="http://schemas.microsoft.com/office/powerpoint/2010/main" val="48211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0CB1A-16D8-5A4A-930C-E40436CCEF0C}"/>
              </a:ext>
            </a:extLst>
          </p:cNvPr>
          <p:cNvSpPr>
            <a:spLocks noGrp="1"/>
          </p:cNvSpPr>
          <p:nvPr>
            <p:ph type="sldNum" sz="quarter" idx="12"/>
          </p:nvPr>
        </p:nvSpPr>
        <p:spPr/>
        <p:txBody>
          <a:bodyPr/>
          <a:lstStyle/>
          <a:p>
            <a:fld id="{A248695E-A693-7947-97BF-BAC1D4B4F600}" type="slidenum">
              <a:rPr lang="en-US" smtClean="0"/>
              <a:t>17</a:t>
            </a:fld>
            <a:endParaRPr lang="en-US"/>
          </a:p>
        </p:txBody>
      </p:sp>
      <p:pic>
        <p:nvPicPr>
          <p:cNvPr id="6" name="Content Placeholder 5">
            <a:extLst>
              <a:ext uri="{FF2B5EF4-FFF2-40B4-BE49-F238E27FC236}">
                <a16:creationId xmlns:a16="http://schemas.microsoft.com/office/drawing/2014/main" id="{8D0529A7-4F39-FE43-89E3-D65756A7D843}"/>
              </a:ext>
            </a:extLst>
          </p:cNvPr>
          <p:cNvPicPr>
            <a:picLocks noGrp="1" noChangeAspect="1"/>
          </p:cNvPicPr>
          <p:nvPr>
            <p:ph idx="1"/>
          </p:nvPr>
        </p:nvPicPr>
        <p:blipFill>
          <a:blip r:embed="rId3"/>
          <a:stretch>
            <a:fillRect/>
          </a:stretch>
        </p:blipFill>
        <p:spPr>
          <a:xfrm>
            <a:off x="3035118" y="1268413"/>
            <a:ext cx="3073764" cy="4351338"/>
          </a:xfrm>
          <a:prstGeom prst="rect">
            <a:avLst/>
          </a:prstGeom>
        </p:spPr>
      </p:pic>
    </p:spTree>
    <p:extLst>
      <p:ext uri="{BB962C8B-B14F-4D97-AF65-F5344CB8AC3E}">
        <p14:creationId xmlns:p14="http://schemas.microsoft.com/office/powerpoint/2010/main" val="381446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48695E-A693-7947-97BF-BAC1D4B4F600}" type="slidenum">
              <a:rPr lang="en-US" smtClean="0"/>
              <a:t>18</a:t>
            </a:fld>
            <a:endParaRPr lang="en-US" dirty="0"/>
          </a:p>
        </p:txBody>
      </p:sp>
      <p:sp>
        <p:nvSpPr>
          <p:cNvPr id="6"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Title 1"/>
          <p:cNvSpPr>
            <a:spLocks noGrp="1"/>
          </p:cNvSpPr>
          <p:nvPr>
            <p:ph type="title"/>
          </p:nvPr>
        </p:nvSpPr>
        <p:spPr>
          <a:xfrm>
            <a:off x="628650" y="365126"/>
            <a:ext cx="7886700" cy="1325563"/>
          </a:xfrm>
        </p:spPr>
        <p:txBody>
          <a:bodyPr>
            <a:normAutofit/>
          </a:bodyPr>
          <a:lstStyle/>
          <a:p>
            <a:r>
              <a:rPr lang="en-US" altLang="zh-CN" sz="2800" b="1" dirty="0">
                <a:solidFill>
                  <a:srgbClr val="C00000"/>
                </a:solidFill>
              </a:rPr>
              <a:t>Potential Problems</a:t>
            </a:r>
            <a:endParaRPr lang="en-US" sz="2800" b="1" dirty="0">
              <a:solidFill>
                <a:srgbClr val="C00000"/>
              </a:solidFill>
            </a:endParaRPr>
          </a:p>
        </p:txBody>
      </p:sp>
      <p:sp>
        <p:nvSpPr>
          <p:cNvPr id="9" name="TextBox 8"/>
          <p:cNvSpPr txBox="1"/>
          <p:nvPr/>
        </p:nvSpPr>
        <p:spPr>
          <a:xfrm>
            <a:off x="876321" y="1979271"/>
            <a:ext cx="8121905" cy="2677656"/>
          </a:xfrm>
          <a:prstGeom prst="rect">
            <a:avLst/>
          </a:prstGeom>
          <a:noFill/>
        </p:spPr>
        <p:txBody>
          <a:bodyPr wrap="square" rtlCol="0">
            <a:spAutoFit/>
          </a:bodyPr>
          <a:lstStyle/>
          <a:p>
            <a:pPr marL="342900" indent="-342900">
              <a:buAutoNum type="arabicPeriod"/>
            </a:pPr>
            <a:r>
              <a:rPr lang="en-US" sz="2400" dirty="0"/>
              <a:t>Choices of hyper parameters</a:t>
            </a:r>
          </a:p>
          <a:p>
            <a:pPr marL="342900" indent="-342900">
              <a:buAutoNum type="arabicPeriod"/>
            </a:pPr>
            <a:r>
              <a:rPr lang="en-US" sz="2400" dirty="0"/>
              <a:t>How to do quantitative experiment? </a:t>
            </a:r>
          </a:p>
          <a:p>
            <a:pPr marL="342900" indent="-342900">
              <a:buAutoNum type="arabicPeriod"/>
            </a:pPr>
            <a:r>
              <a:rPr lang="en-US" sz="2400" dirty="0"/>
              <a:t>How to model the domain shift?</a:t>
            </a:r>
            <a:r>
              <a:rPr lang="zh-CN" altLang="en-US" sz="2400" dirty="0"/>
              <a:t> </a:t>
            </a:r>
            <a:r>
              <a:rPr lang="en-US" altLang="zh-CN" sz="2400" dirty="0"/>
              <a:t>(Which</a:t>
            </a:r>
            <a:r>
              <a:rPr lang="zh-CN" altLang="en-US" sz="2400" dirty="0"/>
              <a:t> </a:t>
            </a:r>
            <a:r>
              <a:rPr lang="en-US" altLang="zh-CN" sz="2400" dirty="0"/>
              <a:t>conferences</a:t>
            </a:r>
            <a:r>
              <a:rPr lang="zh-CN" altLang="en-US" sz="2400" dirty="0"/>
              <a:t> </a:t>
            </a:r>
            <a:r>
              <a:rPr lang="en-US" altLang="zh-CN" sz="2400" dirty="0"/>
              <a:t>shift</a:t>
            </a:r>
            <a:r>
              <a:rPr lang="zh-CN" altLang="en-US" sz="2400" dirty="0"/>
              <a:t> </a:t>
            </a:r>
            <a:r>
              <a:rPr lang="en-US" altLang="zh-CN" sz="2400" dirty="0"/>
              <a:t>most?)</a:t>
            </a:r>
            <a:endParaRPr lang="en-US" sz="2400" dirty="0"/>
          </a:p>
          <a:p>
            <a:pPr marL="800100" lvl="1" indent="-342900">
              <a:buAutoNum type="arabicPeriod"/>
            </a:pPr>
            <a:endParaRPr lang="en-US" sz="2400" dirty="0"/>
          </a:p>
          <a:p>
            <a:pPr marL="342900" indent="-342900">
              <a:buAutoNum type="arabicPeriod"/>
            </a:pPr>
            <a:endParaRPr lang="en-US" sz="2400" dirty="0"/>
          </a:p>
          <a:p>
            <a:pPr marL="342900" indent="-342900">
              <a:buAutoNum type="arabicPeriod"/>
            </a:pPr>
            <a:endParaRPr lang="en-US" sz="2400" dirty="0"/>
          </a:p>
        </p:txBody>
      </p:sp>
    </p:spTree>
    <p:extLst>
      <p:ext uri="{BB962C8B-B14F-4D97-AF65-F5344CB8AC3E}">
        <p14:creationId xmlns:p14="http://schemas.microsoft.com/office/powerpoint/2010/main" val="1896488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1" dirty="0">
                <a:solidFill>
                  <a:srgbClr val="C00000"/>
                </a:solidFill>
              </a:rPr>
              <a:t>Motivation:</a:t>
            </a:r>
            <a:br>
              <a:rPr lang="en-US" altLang="zh-CN" sz="3600" b="1" dirty="0">
                <a:solidFill>
                  <a:srgbClr val="C00000"/>
                </a:solidFill>
              </a:rPr>
            </a:br>
            <a:r>
              <a:rPr lang="en-US" altLang="zh-CN" sz="3600" b="1" dirty="0">
                <a:solidFill>
                  <a:srgbClr val="C00000"/>
                </a:solidFill>
              </a:rPr>
              <a:t>Topics</a:t>
            </a:r>
            <a:r>
              <a:rPr lang="zh-CN" altLang="en-US" sz="3600" b="1" dirty="0">
                <a:solidFill>
                  <a:srgbClr val="C00000"/>
                </a:solidFill>
              </a:rPr>
              <a:t> </a:t>
            </a:r>
            <a:r>
              <a:rPr lang="en-US" altLang="zh-CN" sz="3600" b="1" dirty="0">
                <a:solidFill>
                  <a:srgbClr val="C00000"/>
                </a:solidFill>
              </a:rPr>
              <a:t>shift</a:t>
            </a:r>
            <a:r>
              <a:rPr lang="zh-CN" altLang="en-US" sz="3600" b="1" dirty="0">
                <a:solidFill>
                  <a:srgbClr val="C00000"/>
                </a:solidFill>
              </a:rPr>
              <a:t> </a:t>
            </a:r>
            <a:r>
              <a:rPr lang="en-US" altLang="zh-CN" sz="3600" b="1" dirty="0">
                <a:solidFill>
                  <a:srgbClr val="C00000"/>
                </a:solidFill>
              </a:rPr>
              <a:t>exist</a:t>
            </a:r>
            <a:endParaRPr lang="en-US" sz="3600" b="1" dirty="0">
              <a:solidFill>
                <a:srgbClr val="C00000"/>
              </a:solidFill>
            </a:endParaRPr>
          </a:p>
        </p:txBody>
      </p:sp>
      <p:sp>
        <p:nvSpPr>
          <p:cNvPr id="3" name="Content Placeholder 2"/>
          <p:cNvSpPr>
            <a:spLocks noGrp="1"/>
          </p:cNvSpPr>
          <p:nvPr>
            <p:ph idx="1"/>
          </p:nvPr>
        </p:nvSpPr>
        <p:spPr/>
        <p:txBody>
          <a:bodyPr>
            <a:normAutofit/>
          </a:bodyPr>
          <a:lstStyle/>
          <a:p>
            <a:r>
              <a:rPr lang="en-US" altLang="zh-CN" dirty="0"/>
              <a:t>The</a:t>
            </a:r>
            <a:r>
              <a:rPr lang="zh-CN" altLang="en-US" dirty="0"/>
              <a:t> </a:t>
            </a:r>
            <a:r>
              <a:rPr lang="en-US" altLang="zh-CN" dirty="0"/>
              <a:t>research</a:t>
            </a:r>
            <a:r>
              <a:rPr lang="zh-CN" altLang="en-US" dirty="0"/>
              <a:t> </a:t>
            </a:r>
            <a:r>
              <a:rPr lang="en-US" altLang="zh-CN" dirty="0"/>
              <a:t>focus</a:t>
            </a:r>
            <a:r>
              <a:rPr lang="zh-CN" altLang="en-US" dirty="0"/>
              <a:t> </a:t>
            </a:r>
            <a:r>
              <a:rPr lang="en-US" altLang="zh-CN" dirty="0"/>
              <a:t>of</a:t>
            </a:r>
            <a:r>
              <a:rPr lang="zh-CN" altLang="en-US" dirty="0"/>
              <a:t> </a:t>
            </a:r>
            <a:r>
              <a:rPr lang="en-US" altLang="zh-CN" dirty="0"/>
              <a:t>conferences</a:t>
            </a:r>
            <a:r>
              <a:rPr lang="zh-CN" altLang="en-US" dirty="0"/>
              <a:t> </a:t>
            </a:r>
            <a:r>
              <a:rPr lang="en-US" altLang="zh-CN" dirty="0"/>
              <a:t>are</a:t>
            </a:r>
            <a:r>
              <a:rPr lang="zh-CN" altLang="en-US" dirty="0"/>
              <a:t> </a:t>
            </a:r>
            <a:r>
              <a:rPr lang="en-US" altLang="zh-CN" dirty="0"/>
              <a:t>always</a:t>
            </a:r>
            <a:r>
              <a:rPr lang="zh-CN" altLang="en-US" dirty="0"/>
              <a:t> </a:t>
            </a:r>
            <a:r>
              <a:rPr lang="en-US" altLang="zh-CN" dirty="0"/>
              <a:t>changing</a:t>
            </a:r>
            <a:r>
              <a:rPr lang="zh-CN" altLang="en-US" dirty="0"/>
              <a:t> </a:t>
            </a:r>
            <a:r>
              <a:rPr lang="en-US" altLang="zh-CN" dirty="0"/>
              <a:t>over</a:t>
            </a:r>
            <a:r>
              <a:rPr lang="zh-CN" altLang="en-US" dirty="0"/>
              <a:t> </a:t>
            </a:r>
            <a:r>
              <a:rPr lang="en-US" altLang="zh-CN" dirty="0"/>
              <a:t>time.</a:t>
            </a:r>
          </a:p>
          <a:p>
            <a:pPr lvl="1"/>
            <a:r>
              <a:rPr lang="en-US" altLang="zh-CN" dirty="0"/>
              <a:t>E.g.,</a:t>
            </a:r>
            <a:r>
              <a:rPr lang="zh-CN" altLang="en-US" dirty="0"/>
              <a:t> </a:t>
            </a:r>
            <a:r>
              <a:rPr lang="en-US" altLang="zh-CN" dirty="0"/>
              <a:t>DL</a:t>
            </a:r>
            <a:r>
              <a:rPr lang="zh-CN" altLang="en-US" dirty="0"/>
              <a:t> </a:t>
            </a:r>
            <a:r>
              <a:rPr lang="en-US" altLang="zh-CN" dirty="0"/>
              <a:t>becomes</a:t>
            </a:r>
            <a:r>
              <a:rPr lang="zh-CN" altLang="en-US" dirty="0"/>
              <a:t> </a:t>
            </a:r>
            <a:r>
              <a:rPr lang="en-US" altLang="zh-CN" dirty="0"/>
              <a:t>a</a:t>
            </a:r>
            <a:r>
              <a:rPr lang="zh-CN" altLang="en-US" dirty="0"/>
              <a:t> </a:t>
            </a:r>
            <a:r>
              <a:rPr lang="en-US" altLang="zh-CN" dirty="0"/>
              <a:t>important</a:t>
            </a:r>
            <a:r>
              <a:rPr lang="zh-CN" altLang="en-US" dirty="0"/>
              <a:t> </a:t>
            </a:r>
            <a:r>
              <a:rPr lang="en-US" altLang="zh-CN" dirty="0"/>
              <a:t>part</a:t>
            </a:r>
            <a:r>
              <a:rPr lang="zh-CN" altLang="en-US" dirty="0"/>
              <a:t> </a:t>
            </a:r>
            <a:r>
              <a:rPr lang="en-US" altLang="zh-CN" dirty="0"/>
              <a:t>in</a:t>
            </a:r>
            <a:r>
              <a:rPr lang="zh-CN" altLang="en-US" dirty="0"/>
              <a:t> </a:t>
            </a:r>
            <a:r>
              <a:rPr lang="en-US" altLang="zh-CN" dirty="0"/>
              <a:t>NIPS,</a:t>
            </a:r>
            <a:r>
              <a:rPr lang="zh-CN" altLang="en-US" dirty="0"/>
              <a:t> </a:t>
            </a:r>
            <a:r>
              <a:rPr lang="en-US" altLang="zh-CN" dirty="0"/>
              <a:t>ICML</a:t>
            </a:r>
            <a:r>
              <a:rPr lang="zh-CN" altLang="en-US" dirty="0"/>
              <a:t> </a:t>
            </a:r>
            <a:r>
              <a:rPr lang="en-US" altLang="zh-CN" dirty="0"/>
              <a:t>etc.</a:t>
            </a:r>
          </a:p>
          <a:p>
            <a:pPr lvl="1"/>
            <a:endParaRPr lang="en-US" altLang="zh-CN" sz="2800" dirty="0"/>
          </a:p>
          <a:p>
            <a:pPr marL="457200" lvl="1" indent="0">
              <a:buNone/>
            </a:pPr>
            <a:endParaRPr lang="en-US" altLang="zh-CN" sz="2800" dirty="0"/>
          </a:p>
          <a:p>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model</a:t>
            </a:r>
            <a:r>
              <a:rPr lang="zh-CN" altLang="en-US" dirty="0"/>
              <a:t> </a:t>
            </a:r>
            <a:r>
              <a:rPr lang="en-US" altLang="zh-CN" dirty="0"/>
              <a:t>the</a:t>
            </a:r>
            <a:r>
              <a:rPr lang="zh-CN" altLang="en-US" dirty="0"/>
              <a:t> </a:t>
            </a:r>
            <a:r>
              <a:rPr lang="en-US" altLang="zh-CN" dirty="0"/>
              <a:t>research</a:t>
            </a:r>
            <a:r>
              <a:rPr lang="zh-CN" altLang="en-US" dirty="0"/>
              <a:t> </a:t>
            </a:r>
            <a:r>
              <a:rPr lang="en-US" altLang="zh-CN" dirty="0"/>
              <a:t>trend.</a:t>
            </a:r>
          </a:p>
        </p:txBody>
      </p:sp>
      <p:sp>
        <p:nvSpPr>
          <p:cNvPr id="30"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lide Number Placeholder 4"/>
          <p:cNvSpPr>
            <a:spLocks noGrp="1"/>
          </p:cNvSpPr>
          <p:nvPr>
            <p:ph type="sldNum" sz="quarter" idx="12"/>
          </p:nvPr>
        </p:nvSpPr>
        <p:spPr/>
        <p:txBody>
          <a:bodyPr/>
          <a:lstStyle/>
          <a:p>
            <a:fld id="{A248695E-A693-7947-97BF-BAC1D4B4F600}" type="slidenum">
              <a:rPr lang="en-US" smtClean="0"/>
              <a:t>1</a:t>
            </a:fld>
            <a:endParaRPr lang="en-US" dirty="0"/>
          </a:p>
        </p:txBody>
      </p:sp>
    </p:spTree>
    <p:extLst>
      <p:ext uri="{BB962C8B-B14F-4D97-AF65-F5344CB8AC3E}">
        <p14:creationId xmlns:p14="http://schemas.microsoft.com/office/powerpoint/2010/main" val="20884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1" dirty="0">
                <a:solidFill>
                  <a:srgbClr val="C00000"/>
                </a:solidFill>
              </a:rPr>
              <a:t>Challenge: Lack</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standard</a:t>
            </a:r>
            <a:r>
              <a:rPr lang="zh-CN" altLang="en-US" sz="3600" b="1" dirty="0">
                <a:solidFill>
                  <a:srgbClr val="C00000"/>
                </a:solidFill>
              </a:rPr>
              <a:t> </a:t>
            </a:r>
            <a:r>
              <a:rPr lang="en-US" altLang="zh-CN" sz="3600" b="1" dirty="0">
                <a:solidFill>
                  <a:srgbClr val="C00000"/>
                </a:solidFill>
              </a:rPr>
              <a:t>to</a:t>
            </a:r>
            <a:r>
              <a:rPr lang="zh-CN" altLang="en-US" sz="3600" b="1" dirty="0">
                <a:solidFill>
                  <a:srgbClr val="C00000"/>
                </a:solidFill>
              </a:rPr>
              <a:t> </a:t>
            </a:r>
            <a:r>
              <a:rPr lang="en-US" altLang="zh-CN" sz="3600" b="1" dirty="0">
                <a:solidFill>
                  <a:srgbClr val="C00000"/>
                </a:solidFill>
              </a:rPr>
              <a:t>represent</a:t>
            </a:r>
            <a:br>
              <a:rPr lang="en-US" altLang="zh-CN" sz="3600" b="1" dirty="0">
                <a:solidFill>
                  <a:srgbClr val="C00000"/>
                </a:solidFill>
              </a:rPr>
            </a:br>
            <a:r>
              <a:rPr lang="en-US" altLang="zh-CN" sz="3600" b="1" dirty="0">
                <a:solidFill>
                  <a:srgbClr val="C00000"/>
                </a:solidFill>
              </a:rPr>
              <a:t>change</a:t>
            </a:r>
            <a:r>
              <a:rPr lang="zh-CN" altLang="en-US" sz="3600" b="1" dirty="0">
                <a:solidFill>
                  <a:srgbClr val="C00000"/>
                </a:solidFill>
              </a:rPr>
              <a:t> </a:t>
            </a:r>
            <a:r>
              <a:rPr lang="en-US" altLang="zh-CN" sz="3600" b="1" dirty="0">
                <a:solidFill>
                  <a:srgbClr val="C00000"/>
                </a:solidFill>
              </a:rPr>
              <a:t>of</a:t>
            </a:r>
            <a:r>
              <a:rPr lang="zh-CN" altLang="en-US" sz="3600" b="1" dirty="0">
                <a:solidFill>
                  <a:srgbClr val="C00000"/>
                </a:solidFill>
              </a:rPr>
              <a:t> </a:t>
            </a:r>
            <a:r>
              <a:rPr lang="en-US" altLang="zh-CN" sz="3600" b="1" dirty="0">
                <a:solidFill>
                  <a:srgbClr val="C00000"/>
                </a:solidFill>
              </a:rPr>
              <a:t>topics</a:t>
            </a:r>
            <a:endParaRPr lang="en-US" sz="3600" b="1" dirty="0">
              <a:solidFill>
                <a:srgbClr val="C00000"/>
              </a:solidFill>
            </a:endParaRPr>
          </a:p>
        </p:txBody>
      </p:sp>
      <p:sp>
        <p:nvSpPr>
          <p:cNvPr id="3" name="Content Placeholder 2"/>
          <p:cNvSpPr>
            <a:spLocks noGrp="1"/>
          </p:cNvSpPr>
          <p:nvPr>
            <p:ph idx="1"/>
          </p:nvPr>
        </p:nvSpPr>
        <p:spPr/>
        <p:txBody>
          <a:bodyPr>
            <a:normAutofit/>
          </a:bodyPr>
          <a:lstStyle/>
          <a:p>
            <a:r>
              <a:rPr lang="en-US" altLang="zh-CN" dirty="0"/>
              <a:t>Network</a:t>
            </a:r>
            <a:r>
              <a:rPr lang="zh-CN" altLang="en-US" dirty="0"/>
              <a:t> </a:t>
            </a:r>
            <a:r>
              <a:rPr lang="en-US" altLang="zh-CN" dirty="0"/>
              <a:t>embedding</a:t>
            </a:r>
            <a:r>
              <a:rPr lang="zh-CN" altLang="en-US" dirty="0"/>
              <a:t> </a:t>
            </a:r>
            <a:r>
              <a:rPr lang="en-US" altLang="zh-CN" dirty="0"/>
              <a:t>is</a:t>
            </a:r>
            <a:r>
              <a:rPr lang="zh-CN" altLang="en-US" dirty="0"/>
              <a:t> </a:t>
            </a:r>
            <a:r>
              <a:rPr lang="en-US" altLang="zh-CN" dirty="0"/>
              <a:t>a</a:t>
            </a:r>
            <a:r>
              <a:rPr lang="zh-CN" altLang="en-US" dirty="0"/>
              <a:t> </a:t>
            </a:r>
            <a:r>
              <a:rPr lang="en-US" altLang="zh-CN" dirty="0"/>
              <a:t>powerful</a:t>
            </a:r>
            <a:r>
              <a:rPr lang="zh-CN" altLang="en-US" dirty="0"/>
              <a:t> </a:t>
            </a:r>
            <a:r>
              <a:rPr lang="en-US" altLang="zh-CN" dirty="0"/>
              <a:t>tool:</a:t>
            </a:r>
          </a:p>
          <a:p>
            <a:pPr lvl="1"/>
            <a:r>
              <a:rPr lang="en-US" altLang="zh-CN" dirty="0"/>
              <a:t>convert</a:t>
            </a:r>
            <a:r>
              <a:rPr lang="zh-CN" altLang="en-US" dirty="0"/>
              <a:t> </a:t>
            </a:r>
            <a:r>
              <a:rPr lang="en-US" altLang="zh-CN" dirty="0"/>
              <a:t>a</a:t>
            </a:r>
            <a:r>
              <a:rPr lang="zh-CN" altLang="en-US" dirty="0"/>
              <a:t> </a:t>
            </a:r>
            <a:r>
              <a:rPr lang="en-US" altLang="zh-CN" dirty="0"/>
              <a:t>network</a:t>
            </a:r>
            <a:r>
              <a:rPr lang="zh-CN" altLang="en-US" dirty="0"/>
              <a:t> </a:t>
            </a:r>
            <a:r>
              <a:rPr lang="en-US" altLang="zh-CN" dirty="0"/>
              <a:t>into</a:t>
            </a:r>
            <a:r>
              <a:rPr lang="zh-CN" altLang="en-US" dirty="0"/>
              <a:t> </a:t>
            </a:r>
            <a:r>
              <a:rPr lang="en-US" altLang="zh-CN" dirty="0"/>
              <a:t>a</a:t>
            </a:r>
            <a:r>
              <a:rPr lang="zh-CN" altLang="en-US" dirty="0"/>
              <a:t> </a:t>
            </a:r>
            <a:r>
              <a:rPr lang="en-US" altLang="zh-CN" dirty="0"/>
              <a:t>low</a:t>
            </a:r>
            <a:r>
              <a:rPr lang="zh-CN" altLang="en-US" dirty="0"/>
              <a:t> </a:t>
            </a:r>
            <a:r>
              <a:rPr lang="en-US" altLang="zh-CN" dirty="0"/>
              <a:t>dimension</a:t>
            </a:r>
            <a:r>
              <a:rPr lang="zh-CN" altLang="en-US" dirty="0"/>
              <a:t> </a:t>
            </a:r>
            <a:r>
              <a:rPr lang="en-US" altLang="zh-CN" dirty="0"/>
              <a:t>space</a:t>
            </a:r>
          </a:p>
          <a:p>
            <a:pPr lvl="1"/>
            <a:r>
              <a:rPr lang="en-US" altLang="zh-CN" dirty="0"/>
              <a:t>keep</a:t>
            </a:r>
            <a:r>
              <a:rPr lang="zh-CN" altLang="en-US" dirty="0"/>
              <a:t> </a:t>
            </a:r>
            <a:r>
              <a:rPr lang="en-US" altLang="zh-CN" dirty="0"/>
              <a:t>some</a:t>
            </a:r>
            <a:r>
              <a:rPr lang="zh-CN" altLang="en-US" dirty="0"/>
              <a:t> </a:t>
            </a:r>
            <a:r>
              <a:rPr lang="en-US" altLang="zh-CN" dirty="0"/>
              <a:t>specific</a:t>
            </a:r>
            <a:r>
              <a:rPr lang="zh-CN" altLang="en-US" dirty="0"/>
              <a:t> </a:t>
            </a:r>
            <a:r>
              <a:rPr lang="en-US" altLang="zh-CN" dirty="0"/>
              <a:t>characteristics</a:t>
            </a:r>
          </a:p>
          <a:p>
            <a:pPr lvl="1"/>
            <a:endParaRPr lang="en-US" altLang="zh-CN" dirty="0"/>
          </a:p>
          <a:p>
            <a:pPr lvl="1"/>
            <a:endParaRPr lang="en-US" altLang="zh-CN" dirty="0"/>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2</a:t>
            </a:fld>
            <a:endParaRPr lang="en-US" dirty="0"/>
          </a:p>
        </p:txBody>
      </p:sp>
    </p:spTree>
    <p:extLst>
      <p:ext uri="{BB962C8B-B14F-4D97-AF65-F5344CB8AC3E}">
        <p14:creationId xmlns:p14="http://schemas.microsoft.com/office/powerpoint/2010/main" val="37781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1" dirty="0">
                <a:solidFill>
                  <a:srgbClr val="C00000"/>
                </a:solidFill>
              </a:rPr>
              <a:t>Related</a:t>
            </a:r>
            <a:r>
              <a:rPr lang="zh-CN" altLang="en-US" sz="3600" b="1" dirty="0">
                <a:solidFill>
                  <a:srgbClr val="C00000"/>
                </a:solidFill>
              </a:rPr>
              <a:t> </a:t>
            </a:r>
            <a:r>
              <a:rPr lang="en-US" altLang="zh-CN" sz="3600" b="1" dirty="0">
                <a:solidFill>
                  <a:srgbClr val="C00000"/>
                </a:solidFill>
              </a:rPr>
              <a:t>Work:</a:t>
            </a:r>
            <a:br>
              <a:rPr lang="en-US" altLang="zh-CN" sz="3600" b="1" dirty="0">
                <a:solidFill>
                  <a:srgbClr val="C00000"/>
                </a:solidFill>
              </a:rPr>
            </a:br>
            <a:r>
              <a:rPr lang="en-US" altLang="zh-CN" sz="3600" b="1" dirty="0">
                <a:solidFill>
                  <a:srgbClr val="C00000"/>
                </a:solidFill>
              </a:rPr>
              <a:t>Embedding</a:t>
            </a:r>
            <a:r>
              <a:rPr lang="zh-CN" altLang="en-US" sz="3600" b="1" dirty="0">
                <a:solidFill>
                  <a:srgbClr val="C00000"/>
                </a:solidFill>
              </a:rPr>
              <a:t> </a:t>
            </a:r>
            <a:r>
              <a:rPr lang="en-US" altLang="zh-CN" sz="3600" b="1" dirty="0">
                <a:solidFill>
                  <a:srgbClr val="C00000"/>
                </a:solidFill>
              </a:rPr>
              <a:t>algorithms</a:t>
            </a:r>
            <a:endParaRPr lang="en-US" sz="3600" b="1" dirty="0">
              <a:solidFill>
                <a:srgbClr val="C00000"/>
              </a:solidFill>
            </a:endParaRPr>
          </a:p>
        </p:txBody>
      </p:sp>
      <p:sp>
        <p:nvSpPr>
          <p:cNvPr id="3" name="Content Placeholder 2"/>
          <p:cNvSpPr>
            <a:spLocks noGrp="1"/>
          </p:cNvSpPr>
          <p:nvPr>
            <p:ph idx="1"/>
          </p:nvPr>
        </p:nvSpPr>
        <p:spPr/>
        <p:txBody>
          <a:bodyPr>
            <a:normAutofit/>
          </a:bodyPr>
          <a:lstStyle/>
          <a:p>
            <a:r>
              <a:rPr lang="en-US" altLang="zh-CN" sz="2400" dirty="0"/>
              <a:t>LINE(Tang</a:t>
            </a:r>
            <a:r>
              <a:rPr lang="zh-CN" altLang="en-US" sz="2400" dirty="0"/>
              <a:t> </a:t>
            </a:r>
            <a:r>
              <a:rPr lang="en-US" altLang="zh-CN" sz="2400" dirty="0"/>
              <a:t>etc.,</a:t>
            </a:r>
            <a:r>
              <a:rPr lang="zh-CN" altLang="en-US" sz="2400" dirty="0"/>
              <a:t> </a:t>
            </a:r>
            <a:r>
              <a:rPr lang="en-US" altLang="zh-CN" sz="2400" dirty="0"/>
              <a:t>2015):</a:t>
            </a:r>
            <a:r>
              <a:rPr lang="zh-CN" altLang="en-US" sz="2400" dirty="0"/>
              <a:t> </a:t>
            </a:r>
            <a:r>
              <a:rPr lang="en-US" altLang="zh-CN" sz="2400" dirty="0"/>
              <a:t>nodes</a:t>
            </a:r>
            <a:r>
              <a:rPr lang="en-US" sz="2400" dirty="0"/>
              <a:t> that </a:t>
            </a:r>
            <a:r>
              <a:rPr lang="en-US" sz="2400" dirty="0">
                <a:solidFill>
                  <a:schemeClr val="accent1"/>
                </a:solidFill>
              </a:rPr>
              <a:t>share common </a:t>
            </a:r>
            <a:r>
              <a:rPr lang="en-US" altLang="zh-CN" sz="2400" dirty="0">
                <a:solidFill>
                  <a:schemeClr val="accent1"/>
                </a:solidFill>
              </a:rPr>
              <a:t>nodes</a:t>
            </a:r>
            <a:r>
              <a:rPr lang="en-US" sz="2400" dirty="0"/>
              <a:t> </a:t>
            </a:r>
            <a:r>
              <a:rPr lang="en-US" altLang="zh-CN" sz="2400" dirty="0"/>
              <a:t>and</a:t>
            </a:r>
            <a:r>
              <a:rPr lang="zh-CN" altLang="en-US" sz="2400" dirty="0"/>
              <a:t> </a:t>
            </a:r>
            <a:r>
              <a:rPr lang="en-US" altLang="zh-CN" sz="2400" dirty="0">
                <a:solidFill>
                  <a:schemeClr val="accent1"/>
                </a:solidFill>
              </a:rPr>
              <a:t>are</a:t>
            </a:r>
            <a:r>
              <a:rPr lang="zh-CN" altLang="en-US" sz="2400" dirty="0">
                <a:solidFill>
                  <a:schemeClr val="accent1"/>
                </a:solidFill>
              </a:rPr>
              <a:t> </a:t>
            </a:r>
            <a:r>
              <a:rPr lang="en-US" altLang="zh-CN" sz="2400" dirty="0">
                <a:solidFill>
                  <a:schemeClr val="accent1"/>
                </a:solidFill>
              </a:rPr>
              <a:t>neighbors</a:t>
            </a:r>
            <a:r>
              <a:rPr lang="zh-CN" altLang="en-US" sz="2400" dirty="0">
                <a:solidFill>
                  <a:schemeClr val="accent1"/>
                </a:solidFill>
              </a:rPr>
              <a:t> </a:t>
            </a:r>
            <a:r>
              <a:rPr lang="en-US" altLang="zh-CN" sz="2400" dirty="0">
                <a:solidFill>
                  <a:schemeClr val="accent1"/>
                </a:solidFill>
              </a:rPr>
              <a:t>to</a:t>
            </a:r>
            <a:r>
              <a:rPr lang="zh-CN" altLang="en-US" sz="2400" dirty="0">
                <a:solidFill>
                  <a:schemeClr val="accent1"/>
                </a:solidFill>
              </a:rPr>
              <a:t> </a:t>
            </a:r>
            <a:r>
              <a:rPr lang="en-US" altLang="zh-CN" sz="2400" dirty="0">
                <a:solidFill>
                  <a:schemeClr val="accent1"/>
                </a:solidFill>
              </a:rPr>
              <a:t>each</a:t>
            </a:r>
            <a:r>
              <a:rPr lang="zh-CN" altLang="en-US" sz="2400" dirty="0">
                <a:solidFill>
                  <a:schemeClr val="accent1"/>
                </a:solidFill>
              </a:rPr>
              <a:t> </a:t>
            </a:r>
            <a:r>
              <a:rPr lang="en-US" altLang="zh-CN" sz="2400" dirty="0">
                <a:solidFill>
                  <a:schemeClr val="accent1"/>
                </a:solidFill>
              </a:rPr>
              <a:t>other</a:t>
            </a:r>
            <a:r>
              <a:rPr lang="zh-CN" altLang="en-US" sz="2400" dirty="0">
                <a:solidFill>
                  <a:schemeClr val="accent1"/>
                </a:solidFill>
              </a:rPr>
              <a:t> </a:t>
            </a:r>
            <a:r>
              <a:rPr lang="en-US" sz="2400" dirty="0"/>
              <a:t>in the </a:t>
            </a:r>
            <a:r>
              <a:rPr lang="en-US" altLang="zh-CN" sz="2400" dirty="0"/>
              <a:t>network</a:t>
            </a:r>
            <a:r>
              <a:rPr lang="en-US" sz="2400" dirty="0"/>
              <a:t> are located in close proximity to one another in the space</a:t>
            </a:r>
          </a:p>
          <a:p>
            <a:endParaRPr lang="en-US" altLang="zh-CN" sz="2400" dirty="0"/>
          </a:p>
          <a:p>
            <a:endParaRPr lang="en-US" altLang="zh-CN" sz="2400" dirty="0"/>
          </a:p>
          <a:p>
            <a:r>
              <a:rPr lang="en-US" altLang="zh-CN" sz="2400" dirty="0" err="1"/>
              <a:t>LargeVis</a:t>
            </a:r>
            <a:r>
              <a:rPr lang="en-US" altLang="zh-CN" sz="2400" dirty="0"/>
              <a:t>(Tang</a:t>
            </a:r>
            <a:r>
              <a:rPr lang="zh-CN" altLang="en-US" sz="2400" dirty="0"/>
              <a:t> </a:t>
            </a:r>
            <a:r>
              <a:rPr lang="en-US" altLang="zh-CN" sz="2400" dirty="0"/>
              <a:t>etc.,</a:t>
            </a:r>
            <a:r>
              <a:rPr lang="zh-CN" altLang="en-US" sz="2400" dirty="0"/>
              <a:t> </a:t>
            </a:r>
            <a:r>
              <a:rPr lang="en-US" altLang="zh-CN" sz="2400" dirty="0"/>
              <a:t>2016):</a:t>
            </a:r>
            <a:r>
              <a:rPr lang="zh-CN" altLang="en-US" sz="2400" dirty="0"/>
              <a:t> </a:t>
            </a:r>
            <a:r>
              <a:rPr lang="en-US" altLang="zh-CN" sz="2400" dirty="0">
                <a:solidFill>
                  <a:schemeClr val="accent1"/>
                </a:solidFill>
              </a:rPr>
              <a:t>computes</a:t>
            </a:r>
            <a:r>
              <a:rPr lang="zh-CN" altLang="en-US" sz="2400" dirty="0">
                <a:solidFill>
                  <a:schemeClr val="accent1"/>
                </a:solidFill>
              </a:rPr>
              <a:t> </a:t>
            </a:r>
            <a:r>
              <a:rPr lang="en-US" altLang="zh-CN" sz="2400" dirty="0">
                <a:solidFill>
                  <a:schemeClr val="accent1"/>
                </a:solidFill>
              </a:rPr>
              <a:t>approximated</a:t>
            </a:r>
            <a:r>
              <a:rPr lang="zh-CN" altLang="en-US" sz="2400" dirty="0">
                <a:solidFill>
                  <a:schemeClr val="accent1"/>
                </a:solidFill>
              </a:rPr>
              <a:t> </a:t>
            </a:r>
            <a:r>
              <a:rPr lang="en-US" altLang="zh-CN" sz="2400" dirty="0" err="1">
                <a:solidFill>
                  <a:schemeClr val="accent1"/>
                </a:solidFill>
              </a:rPr>
              <a:t>kNN</a:t>
            </a:r>
            <a:r>
              <a:rPr lang="zh-CN" altLang="en-US" sz="2400" dirty="0">
                <a:solidFill>
                  <a:schemeClr val="accent1"/>
                </a:solidFill>
              </a:rPr>
              <a:t> </a:t>
            </a:r>
            <a:r>
              <a:rPr lang="en-US" altLang="zh-CN" sz="2400" dirty="0"/>
              <a:t>for</a:t>
            </a:r>
            <a:r>
              <a:rPr lang="zh-CN" altLang="en-US" sz="2400" dirty="0"/>
              <a:t> </a:t>
            </a:r>
            <a:r>
              <a:rPr lang="en-US" altLang="zh-CN" sz="2400" dirty="0"/>
              <a:t>each</a:t>
            </a:r>
            <a:r>
              <a:rPr lang="zh-CN" altLang="en-US" sz="2400" dirty="0"/>
              <a:t> </a:t>
            </a:r>
            <a:r>
              <a:rPr lang="en-US" altLang="zh-CN" sz="2400" dirty="0"/>
              <a:t>node</a:t>
            </a:r>
            <a:r>
              <a:rPr lang="zh-CN" altLang="en-US" sz="2400" dirty="0"/>
              <a:t> </a:t>
            </a:r>
            <a:r>
              <a:rPr lang="en-US" altLang="zh-CN" sz="2400" dirty="0"/>
              <a:t>with</a:t>
            </a:r>
            <a:r>
              <a:rPr lang="zh-CN" altLang="en-US" sz="2400" dirty="0"/>
              <a:t> </a:t>
            </a:r>
            <a:r>
              <a:rPr lang="en-US" altLang="zh-CN" sz="2400" dirty="0"/>
              <a:t>surprising</a:t>
            </a:r>
            <a:r>
              <a:rPr lang="zh-CN" altLang="en-US" sz="2400" dirty="0"/>
              <a:t> </a:t>
            </a:r>
            <a:r>
              <a:rPr lang="en-US" altLang="zh-CN" sz="2400" dirty="0"/>
              <a:t>efficient,</a:t>
            </a:r>
            <a:r>
              <a:rPr lang="zh-CN" altLang="en-US" sz="2400" dirty="0"/>
              <a:t> </a:t>
            </a:r>
            <a:r>
              <a:rPr lang="en-US" altLang="zh-CN" sz="2400" dirty="0">
                <a:solidFill>
                  <a:schemeClr val="accent1"/>
                </a:solidFill>
              </a:rPr>
              <a:t>layouts</a:t>
            </a:r>
            <a:r>
              <a:rPr lang="zh-CN" altLang="en-US" sz="2400" dirty="0">
                <a:solidFill>
                  <a:schemeClr val="accent1"/>
                </a:solidFill>
              </a:rPr>
              <a:t> </a:t>
            </a:r>
            <a:r>
              <a:rPr lang="en-US" altLang="zh-CN" sz="2400" dirty="0">
                <a:solidFill>
                  <a:schemeClr val="accent1"/>
                </a:solidFill>
              </a:rPr>
              <a:t>the</a:t>
            </a:r>
            <a:r>
              <a:rPr lang="zh-CN" altLang="en-US" sz="2400" dirty="0">
                <a:solidFill>
                  <a:schemeClr val="accent1"/>
                </a:solidFill>
              </a:rPr>
              <a:t> </a:t>
            </a:r>
            <a:r>
              <a:rPr lang="en-US" altLang="zh-CN" sz="2400" dirty="0">
                <a:solidFill>
                  <a:schemeClr val="accent1"/>
                </a:solidFill>
              </a:rPr>
              <a:t>graph</a:t>
            </a:r>
            <a:r>
              <a:rPr lang="zh-CN" altLang="en-US" sz="2400" dirty="0">
                <a:solidFill>
                  <a:schemeClr val="accent1"/>
                </a:solidFill>
              </a:rPr>
              <a:t> </a:t>
            </a:r>
            <a:r>
              <a:rPr lang="en-US" altLang="zh-CN" sz="2400" dirty="0">
                <a:solidFill>
                  <a:schemeClr val="accent1"/>
                </a:solidFill>
              </a:rPr>
              <a:t>in</a:t>
            </a:r>
            <a:r>
              <a:rPr lang="zh-CN" altLang="en-US" sz="2400" dirty="0">
                <a:solidFill>
                  <a:schemeClr val="accent1"/>
                </a:solidFill>
              </a:rPr>
              <a:t> </a:t>
            </a:r>
            <a:r>
              <a:rPr lang="en-US" altLang="zh-CN" sz="2400" dirty="0">
                <a:solidFill>
                  <a:schemeClr val="accent1"/>
                </a:solidFill>
              </a:rPr>
              <a:t>2D</a:t>
            </a:r>
            <a:r>
              <a:rPr lang="zh-CN" altLang="en-US" sz="2400" dirty="0">
                <a:solidFill>
                  <a:schemeClr val="accent1"/>
                </a:solidFill>
              </a:rPr>
              <a:t> </a:t>
            </a:r>
            <a:r>
              <a:rPr lang="en-US" altLang="zh-CN" sz="2400" dirty="0">
                <a:solidFill>
                  <a:schemeClr val="accent1"/>
                </a:solidFill>
              </a:rPr>
              <a:t>or</a:t>
            </a:r>
            <a:r>
              <a:rPr lang="zh-CN" altLang="en-US" sz="2400" dirty="0">
                <a:solidFill>
                  <a:schemeClr val="accent1"/>
                </a:solidFill>
              </a:rPr>
              <a:t> </a:t>
            </a:r>
            <a:r>
              <a:rPr lang="en-US" altLang="zh-CN" sz="2400" dirty="0">
                <a:solidFill>
                  <a:schemeClr val="accent1"/>
                </a:solidFill>
              </a:rPr>
              <a:t>3D</a:t>
            </a:r>
            <a:r>
              <a:rPr lang="zh-CN" altLang="en-US" sz="2400" dirty="0">
                <a:solidFill>
                  <a:schemeClr val="accent1"/>
                </a:solidFill>
              </a:rPr>
              <a:t> </a:t>
            </a:r>
            <a:r>
              <a:rPr lang="en-US" altLang="zh-CN" sz="2400" dirty="0">
                <a:solidFill>
                  <a:schemeClr val="accent1"/>
                </a:solidFill>
              </a:rPr>
              <a:t>space </a:t>
            </a:r>
            <a:r>
              <a:rPr lang="en-US" altLang="zh-CN" sz="2400" dirty="0"/>
              <a:t>and </a:t>
            </a:r>
            <a:r>
              <a:rPr lang="en-US" altLang="zh-CN" sz="2400" dirty="0">
                <a:solidFill>
                  <a:schemeClr val="accent1"/>
                </a:solidFill>
              </a:rPr>
              <a:t>preserves</a:t>
            </a:r>
            <a:r>
              <a:rPr lang="zh-CN" altLang="en-US" sz="2400" dirty="0">
                <a:solidFill>
                  <a:schemeClr val="accent1"/>
                </a:solidFill>
              </a:rPr>
              <a:t> </a:t>
            </a:r>
            <a:r>
              <a:rPr lang="en-US" altLang="zh-CN" sz="2400" dirty="0">
                <a:solidFill>
                  <a:schemeClr val="accent1"/>
                </a:solidFill>
              </a:rPr>
              <a:t>local</a:t>
            </a:r>
            <a:r>
              <a:rPr lang="zh-CN" altLang="en-US" sz="2400" dirty="0">
                <a:solidFill>
                  <a:schemeClr val="accent1"/>
                </a:solidFill>
              </a:rPr>
              <a:t> </a:t>
            </a:r>
            <a:r>
              <a:rPr lang="en-US" altLang="zh-CN" sz="2400" dirty="0">
                <a:solidFill>
                  <a:schemeClr val="accent1"/>
                </a:solidFill>
              </a:rPr>
              <a:t>structure</a:t>
            </a:r>
            <a:r>
              <a:rPr lang="zh-CN" altLang="en-US" sz="2400" dirty="0">
                <a:solidFill>
                  <a:schemeClr val="accent1"/>
                </a:solidFill>
              </a:rPr>
              <a:t> </a:t>
            </a:r>
            <a:r>
              <a:rPr lang="en-US" altLang="zh-CN" sz="2400" dirty="0"/>
              <a:t>at</a:t>
            </a:r>
            <a:r>
              <a:rPr lang="zh-CN" altLang="en-US" sz="2400" dirty="0"/>
              <a:t> </a:t>
            </a:r>
            <a:r>
              <a:rPr lang="en-US" altLang="zh-CN" sz="2400" dirty="0"/>
              <a:t>the</a:t>
            </a:r>
            <a:r>
              <a:rPr lang="zh-CN" altLang="en-US" sz="2400" dirty="0"/>
              <a:t> </a:t>
            </a:r>
            <a:r>
              <a:rPr lang="en-US" altLang="zh-CN" sz="2400" dirty="0"/>
              <a:t>same</a:t>
            </a:r>
            <a:r>
              <a:rPr lang="zh-CN" altLang="en-US" sz="2400" dirty="0"/>
              <a:t> </a:t>
            </a:r>
            <a:r>
              <a:rPr lang="en-US" altLang="zh-CN" sz="2400" dirty="0"/>
              <a:t>time.</a:t>
            </a: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3</a:t>
            </a:fld>
            <a:endParaRPr lang="en-US" dirty="0"/>
          </a:p>
        </p:txBody>
      </p:sp>
    </p:spTree>
    <p:extLst>
      <p:ext uri="{BB962C8B-B14F-4D97-AF65-F5344CB8AC3E}">
        <p14:creationId xmlns:p14="http://schemas.microsoft.com/office/powerpoint/2010/main" val="138238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1" dirty="0">
                <a:solidFill>
                  <a:srgbClr val="C00000"/>
                </a:solidFill>
              </a:rPr>
              <a:t>Dataset:</a:t>
            </a:r>
            <a:r>
              <a:rPr lang="zh-CN" altLang="en-US" sz="3600" b="1" dirty="0">
                <a:solidFill>
                  <a:srgbClr val="C00000"/>
                </a:solidFill>
              </a:rPr>
              <a:t> </a:t>
            </a:r>
            <a:r>
              <a:rPr lang="en-US" altLang="zh-CN" sz="3600" b="1" dirty="0">
                <a:solidFill>
                  <a:srgbClr val="C00000"/>
                </a:solidFill>
              </a:rPr>
              <a:t>dblp_citation</a:t>
            </a:r>
            <a:r>
              <a:rPr lang="en-US" altLang="zh-CN" sz="3600" b="1" baseline="30000" dirty="0">
                <a:solidFill>
                  <a:srgbClr val="C00000"/>
                </a:solidFill>
              </a:rPr>
              <a:t>1</a:t>
            </a:r>
            <a:r>
              <a:rPr lang="en-US" altLang="zh-CN" sz="3600" b="1" dirty="0">
                <a:solidFill>
                  <a:srgbClr val="C00000"/>
                </a:solidFill>
              </a:rPr>
              <a:t>,</a:t>
            </a:r>
            <a:r>
              <a:rPr lang="zh-CN" altLang="en-US" sz="3600" b="1" dirty="0">
                <a:solidFill>
                  <a:srgbClr val="C00000"/>
                </a:solidFill>
              </a:rPr>
              <a:t> </a:t>
            </a:r>
            <a:r>
              <a:rPr lang="en-US" altLang="zh-CN" sz="3600" b="1" dirty="0">
                <a:solidFill>
                  <a:srgbClr val="C00000"/>
                </a:solidFill>
              </a:rPr>
              <a:t>overview</a:t>
            </a:r>
            <a:endParaRPr lang="en-US" sz="36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4</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50" y="1825625"/>
            <a:ext cx="7886700" cy="4351338"/>
          </a:xfrm>
        </p:spPr>
        <p:txBody>
          <a:bodyPr>
            <a:normAutofit/>
          </a:bodyPr>
          <a:lstStyle/>
          <a:p>
            <a:r>
              <a:rPr lang="en-US" altLang="zh-CN" sz="2400" dirty="0"/>
              <a:t>Summary:</a:t>
            </a:r>
          </a:p>
          <a:p>
            <a:pPr lvl="1"/>
            <a:r>
              <a:rPr lang="en-US" sz="2000" dirty="0"/>
              <a:t>3,079,007 papers and 25,166,994 citation relationships</a:t>
            </a:r>
          </a:p>
          <a:p>
            <a:pPr lvl="1"/>
            <a:r>
              <a:rPr lang="en-US" altLang="zh-CN" sz="2000" dirty="0"/>
              <a:t>Time: 1949-2017</a:t>
            </a:r>
          </a:p>
          <a:p>
            <a:pPr lvl="1"/>
            <a:r>
              <a:rPr lang="en-US" altLang="zh-CN" sz="2000" dirty="0"/>
              <a:t>Lack some data, e.g., SIGIR’15</a:t>
            </a:r>
          </a:p>
          <a:p>
            <a:pPr lvl="1"/>
            <a:r>
              <a:rPr lang="en-US" altLang="zh-CN" sz="2000" dirty="0"/>
              <a:t>Contains</a:t>
            </a:r>
            <a:r>
              <a:rPr lang="zh-CN" altLang="en-US" sz="2000" dirty="0"/>
              <a:t> </a:t>
            </a:r>
            <a:r>
              <a:rPr lang="en-US" altLang="zh-CN" sz="2000" dirty="0"/>
              <a:t>all</a:t>
            </a:r>
            <a:r>
              <a:rPr lang="zh-CN" altLang="en-US" sz="2000" dirty="0"/>
              <a:t> </a:t>
            </a:r>
            <a:r>
              <a:rPr lang="en-US" altLang="zh-CN" sz="2000" dirty="0"/>
              <a:t>papers(include</a:t>
            </a:r>
            <a:r>
              <a:rPr lang="zh-CN" altLang="en-US" sz="2000" dirty="0"/>
              <a:t> </a:t>
            </a:r>
            <a:r>
              <a:rPr lang="en-US" altLang="zh-CN" sz="2000" dirty="0"/>
              <a:t>full</a:t>
            </a:r>
            <a:r>
              <a:rPr lang="zh-CN" altLang="en-US" sz="2000" dirty="0"/>
              <a:t> </a:t>
            </a:r>
            <a:r>
              <a:rPr lang="en-US" altLang="zh-CN" sz="2000" dirty="0"/>
              <a:t>and</a:t>
            </a:r>
            <a:r>
              <a:rPr lang="zh-CN" altLang="en-US" sz="2000" dirty="0"/>
              <a:t> </a:t>
            </a:r>
            <a:r>
              <a:rPr lang="en-US" altLang="zh-CN" sz="2000" dirty="0"/>
              <a:t>short</a:t>
            </a:r>
            <a:r>
              <a:rPr lang="zh-CN" altLang="en-US" sz="2000" dirty="0"/>
              <a:t> </a:t>
            </a:r>
            <a:r>
              <a:rPr lang="en-US" altLang="zh-CN" sz="2000" dirty="0"/>
              <a:t>paper)</a:t>
            </a:r>
            <a:endParaRPr lang="en-US" altLang="zh-CN" sz="1600" dirty="0"/>
          </a:p>
          <a:p>
            <a:r>
              <a:rPr lang="en-US" altLang="zh-CN" sz="2400" dirty="0"/>
              <a:t>What we use: </a:t>
            </a:r>
          </a:p>
          <a:p>
            <a:pPr lvl="1"/>
            <a:r>
              <a:rPr lang="en-US" altLang="zh-CN" sz="2000" dirty="0"/>
              <a:t>Authors (only name, not affiliation)</a:t>
            </a:r>
          </a:p>
          <a:p>
            <a:pPr lvl="1"/>
            <a:r>
              <a:rPr lang="en-US" altLang="zh-CN" sz="2000" dirty="0"/>
              <a:t>References (index)</a:t>
            </a:r>
          </a:p>
          <a:p>
            <a:pPr lvl="1"/>
            <a:r>
              <a:rPr lang="en-US" altLang="zh-CN" sz="2000" dirty="0"/>
              <a:t>Venue (</a:t>
            </a:r>
            <a:r>
              <a:rPr lang="en-US" altLang="zh-CN" sz="2000" dirty="0">
                <a:solidFill>
                  <a:srgbClr val="FF0000"/>
                </a:solidFill>
              </a:rPr>
              <a:t>each</a:t>
            </a:r>
            <a:r>
              <a:rPr lang="zh-CN" altLang="en-US" sz="2000" dirty="0">
                <a:solidFill>
                  <a:srgbClr val="FF0000"/>
                </a:solidFill>
              </a:rPr>
              <a:t> </a:t>
            </a:r>
            <a:r>
              <a:rPr lang="en-US" altLang="zh-CN" sz="2000" dirty="0">
                <a:solidFill>
                  <a:srgbClr val="FF0000"/>
                </a:solidFill>
              </a:rPr>
              <a:t>conference</a:t>
            </a:r>
            <a:r>
              <a:rPr lang="zh-CN" altLang="en-US" sz="2000" dirty="0">
                <a:solidFill>
                  <a:srgbClr val="FF0000"/>
                </a:solidFill>
              </a:rPr>
              <a:t> </a:t>
            </a:r>
            <a:r>
              <a:rPr lang="en-US" altLang="zh-CN" sz="2000" dirty="0">
                <a:solidFill>
                  <a:srgbClr val="FF0000"/>
                </a:solidFill>
              </a:rPr>
              <a:t>has</a:t>
            </a:r>
            <a:r>
              <a:rPr lang="zh-CN" altLang="en-US" sz="2000" dirty="0">
                <a:solidFill>
                  <a:srgbClr val="FF0000"/>
                </a:solidFill>
              </a:rPr>
              <a:t> </a:t>
            </a:r>
            <a:r>
              <a:rPr lang="en-US" altLang="zh-CN" sz="2000" dirty="0">
                <a:solidFill>
                  <a:srgbClr val="FF0000"/>
                </a:solidFill>
              </a:rPr>
              <a:t>multiple</a:t>
            </a:r>
            <a:r>
              <a:rPr lang="zh-CN" altLang="en-US" sz="2000" dirty="0">
                <a:solidFill>
                  <a:srgbClr val="FF0000"/>
                </a:solidFill>
              </a:rPr>
              <a:t> </a:t>
            </a:r>
            <a:r>
              <a:rPr lang="en-US" altLang="zh-CN" sz="2000" dirty="0">
                <a:solidFill>
                  <a:srgbClr val="FF0000"/>
                </a:solidFill>
              </a:rPr>
              <a:t>aliases!</a:t>
            </a:r>
            <a:r>
              <a:rPr lang="en-US" altLang="zh-CN" sz="2000" dirty="0"/>
              <a:t>)</a:t>
            </a:r>
          </a:p>
          <a:p>
            <a:pPr lvl="1"/>
            <a:r>
              <a:rPr lang="en-US" altLang="zh-CN" sz="2000" dirty="0"/>
              <a:t>Year</a:t>
            </a:r>
          </a:p>
          <a:p>
            <a:pPr lvl="1"/>
            <a:r>
              <a:rPr lang="en-US" altLang="zh-CN" sz="2000" dirty="0"/>
              <a:t>Id (an </a:t>
            </a:r>
            <a:r>
              <a:rPr lang="en-US" altLang="zh-CN" sz="2000" dirty="0" err="1"/>
              <a:t>embeded</a:t>
            </a:r>
            <a:r>
              <a:rPr lang="en-US" altLang="zh-CN" sz="2000" dirty="0"/>
              <a:t> index given by </a:t>
            </a:r>
            <a:r>
              <a:rPr lang="en-US" altLang="zh-CN" sz="2000" dirty="0" err="1"/>
              <a:t>aminer</a:t>
            </a:r>
            <a:r>
              <a:rPr lang="en-US" altLang="zh-CN" sz="2000" dirty="0"/>
              <a:t>)</a:t>
            </a:r>
          </a:p>
          <a:p>
            <a:pPr marL="457200" lvl="1" indent="0">
              <a:buNone/>
            </a:pPr>
            <a:endParaRPr lang="en-US" altLang="zh-CN" sz="2000" dirty="0"/>
          </a:p>
          <a:p>
            <a:endParaRPr lang="en-US" altLang="zh-CN" sz="2400" dirty="0"/>
          </a:p>
        </p:txBody>
      </p:sp>
      <p:sp>
        <p:nvSpPr>
          <p:cNvPr id="6" name="TextBox 5">
            <a:extLst>
              <a:ext uri="{FF2B5EF4-FFF2-40B4-BE49-F238E27FC236}">
                <a16:creationId xmlns:a16="http://schemas.microsoft.com/office/drawing/2014/main" id="{5FB6E44E-41DF-9B43-91A2-1E9E3483FCEB}"/>
              </a:ext>
            </a:extLst>
          </p:cNvPr>
          <p:cNvSpPr txBox="1"/>
          <p:nvPr/>
        </p:nvSpPr>
        <p:spPr>
          <a:xfrm>
            <a:off x="628650" y="5808802"/>
            <a:ext cx="6737596" cy="338554"/>
          </a:xfrm>
          <a:prstGeom prst="rect">
            <a:avLst/>
          </a:prstGeom>
          <a:noFill/>
        </p:spPr>
        <p:txBody>
          <a:bodyPr wrap="square" rtlCol="0">
            <a:spAutoFit/>
          </a:bodyPr>
          <a:lstStyle/>
          <a:p>
            <a:r>
              <a:rPr lang="en-US" altLang="zh-CN" sz="1600" baseline="30000" dirty="0"/>
              <a:t>1</a:t>
            </a:r>
            <a:r>
              <a:rPr lang="en-US" sz="1600" dirty="0"/>
              <a:t>https://</a:t>
            </a:r>
            <a:r>
              <a:rPr lang="en-US" sz="1600" dirty="0" err="1"/>
              <a:t>static.aminer.cn</a:t>
            </a:r>
            <a:r>
              <a:rPr lang="en-US" sz="1600" dirty="0"/>
              <a:t>/lab-datasets/citation/dblp.v10.zip</a:t>
            </a:r>
          </a:p>
        </p:txBody>
      </p:sp>
    </p:spTree>
    <p:extLst>
      <p:ext uri="{BB962C8B-B14F-4D97-AF65-F5344CB8AC3E}">
        <p14:creationId xmlns:p14="http://schemas.microsoft.com/office/powerpoint/2010/main" val="239359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1" dirty="0">
                <a:solidFill>
                  <a:srgbClr val="C00000"/>
                </a:solidFill>
              </a:rPr>
              <a:t>Dataset:</a:t>
            </a:r>
            <a:r>
              <a:rPr lang="zh-CN" altLang="en-US" sz="3600" b="1" dirty="0">
                <a:solidFill>
                  <a:srgbClr val="C00000"/>
                </a:solidFill>
              </a:rPr>
              <a:t> </a:t>
            </a:r>
            <a:r>
              <a:rPr lang="en-US" altLang="zh-CN" sz="3600" b="1" dirty="0">
                <a:solidFill>
                  <a:srgbClr val="C00000"/>
                </a:solidFill>
              </a:rPr>
              <a:t>dblp_citation</a:t>
            </a:r>
            <a:r>
              <a:rPr lang="en-US" altLang="zh-CN" sz="3600" b="1" baseline="30000" dirty="0">
                <a:solidFill>
                  <a:srgbClr val="C00000"/>
                </a:solidFill>
              </a:rPr>
              <a:t>1</a:t>
            </a:r>
            <a:r>
              <a:rPr lang="en-US" altLang="zh-CN" sz="3600" b="1" dirty="0">
                <a:solidFill>
                  <a:srgbClr val="C00000"/>
                </a:solidFill>
              </a:rPr>
              <a:t>, one record</a:t>
            </a:r>
            <a:endParaRPr lang="en-US" sz="36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5</a:t>
            </a:fld>
            <a:endParaRPr lang="en-US" dirty="0"/>
          </a:p>
        </p:txBody>
      </p:sp>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50" y="1825625"/>
            <a:ext cx="7886700" cy="4351338"/>
          </a:xfrm>
        </p:spPr>
        <p:txBody>
          <a:bodyPr>
            <a:normAutofit/>
          </a:bodyPr>
          <a:lstStyle/>
          <a:p>
            <a:r>
              <a:rPr lang="en-US" altLang="zh-CN" sz="2400" dirty="0"/>
              <a:t>Raw data:</a:t>
            </a:r>
          </a:p>
          <a:p>
            <a:pPr lvl="1"/>
            <a:r>
              <a:rPr lang="en-US" dirty="0"/>
              <a:t>{"authors": ["Dominik </a:t>
            </a:r>
            <a:r>
              <a:rPr lang="en-US" dirty="0" err="1"/>
              <a:t>Szajerman</a:t>
            </a:r>
            <a:r>
              <a:rPr lang="en-US" dirty="0"/>
              <a:t>", "Adam </a:t>
            </a:r>
            <a:r>
              <a:rPr lang="en-US" dirty="0" err="1"/>
              <a:t>Jurczy</a:t>
            </a:r>
            <a:r>
              <a:rPr lang="en-US" dirty="0"/>
              <a:t>\u0144ski"], "</a:t>
            </a:r>
            <a:r>
              <a:rPr lang="en-US" dirty="0" err="1"/>
              <a:t>n_citation</a:t>
            </a:r>
            <a:r>
              <a:rPr lang="en-US" dirty="0"/>
              <a:t>": 0, "references": ["3fcd7cdc-20e6-4ea3-a41c-db126fcc5cfe", "bf3a11ca-5c4b-4b26-9b7a-0881b8d0f6c2"], "title": "Fur </a:t>
            </a:r>
            <a:r>
              <a:rPr lang="en-US" dirty="0" err="1"/>
              <a:t>Visualisation</a:t>
            </a:r>
            <a:r>
              <a:rPr lang="en-US" dirty="0"/>
              <a:t> for Computer Game Engines and Real-Time Rendering", "venue": "international conference on computer vision and graphics", "year": 2014, "id": "00964544-cbe2-4da9-bb5a-03333160eb34"} </a:t>
            </a:r>
          </a:p>
          <a:p>
            <a:pPr lvl="1"/>
            <a:endParaRPr lang="en-US" altLang="zh-CN" sz="2000" dirty="0"/>
          </a:p>
        </p:txBody>
      </p:sp>
      <p:sp>
        <p:nvSpPr>
          <p:cNvPr id="6" name="TextBox 5">
            <a:extLst>
              <a:ext uri="{FF2B5EF4-FFF2-40B4-BE49-F238E27FC236}">
                <a16:creationId xmlns:a16="http://schemas.microsoft.com/office/drawing/2014/main" id="{5FB6E44E-41DF-9B43-91A2-1E9E3483FCEB}"/>
              </a:ext>
            </a:extLst>
          </p:cNvPr>
          <p:cNvSpPr txBox="1"/>
          <p:nvPr/>
        </p:nvSpPr>
        <p:spPr>
          <a:xfrm>
            <a:off x="628650" y="5808802"/>
            <a:ext cx="6737596" cy="338554"/>
          </a:xfrm>
          <a:prstGeom prst="rect">
            <a:avLst/>
          </a:prstGeom>
          <a:noFill/>
        </p:spPr>
        <p:txBody>
          <a:bodyPr wrap="square" rtlCol="0">
            <a:spAutoFit/>
          </a:bodyPr>
          <a:lstStyle/>
          <a:p>
            <a:r>
              <a:rPr lang="en-US" altLang="zh-CN" sz="1600" baseline="30000" dirty="0"/>
              <a:t>1</a:t>
            </a:r>
            <a:r>
              <a:rPr lang="en-US" sz="1600" dirty="0"/>
              <a:t>https://</a:t>
            </a:r>
            <a:r>
              <a:rPr lang="en-US" sz="1600" dirty="0" err="1"/>
              <a:t>static.aminer.cn</a:t>
            </a:r>
            <a:r>
              <a:rPr lang="en-US" sz="1600" dirty="0"/>
              <a:t>/lab-datasets/citation/dblp.v10.zip</a:t>
            </a:r>
          </a:p>
        </p:txBody>
      </p:sp>
    </p:spTree>
    <p:extLst>
      <p:ext uri="{BB962C8B-B14F-4D97-AF65-F5344CB8AC3E}">
        <p14:creationId xmlns:p14="http://schemas.microsoft.com/office/powerpoint/2010/main" val="303715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1:</a:t>
            </a:r>
            <a:r>
              <a:rPr lang="zh-CN" altLang="en-US" sz="2800" b="1" dirty="0">
                <a:solidFill>
                  <a:srgbClr val="C00000"/>
                </a:solidFill>
              </a:rPr>
              <a:t> </a:t>
            </a:r>
            <a:r>
              <a:rPr lang="en-US" altLang="zh-CN" sz="2800" b="1" dirty="0">
                <a:solidFill>
                  <a:srgbClr val="C00000"/>
                </a:solidFill>
              </a:rPr>
              <a:t>Extract raw data and set central conference</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6</a:t>
            </a:fld>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50" y="1825625"/>
                <a:ext cx="7886700" cy="4351338"/>
              </a:xfrm>
            </p:spPr>
            <p:txBody>
              <a:bodyPr>
                <a:normAutofit/>
              </a:bodyPr>
              <a:lstStyle/>
              <a:p>
                <a:r>
                  <a:rPr lang="en-US" altLang="zh-CN" sz="2400" dirty="0"/>
                  <a:t>The information for each paper we want to utilize are:</a:t>
                </a:r>
              </a:p>
              <a:p>
                <a:pPr lvl="1"/>
                <a:r>
                  <a:rPr lang="en-US" altLang="zh-CN" sz="2000" dirty="0"/>
                  <a:t>Paper Name</a:t>
                </a:r>
              </a:p>
              <a:p>
                <a:pPr lvl="1"/>
                <a:r>
                  <a:rPr lang="en-US" altLang="zh-CN" sz="2000" dirty="0"/>
                  <a:t>The reference list of each paper</a:t>
                </a:r>
              </a:p>
              <a:p>
                <a:pPr lvl="1"/>
                <a:r>
                  <a:rPr lang="en-US" altLang="zh-CN" sz="2000" dirty="0"/>
                  <a:t>The conference that each paper belongs to</a:t>
                </a:r>
              </a:p>
              <a:p>
                <a:pPr lvl="1"/>
                <a:r>
                  <a:rPr lang="en-US" altLang="zh-CN" sz="2000" dirty="0"/>
                  <a:t>The author list of each paper</a:t>
                </a:r>
              </a:p>
              <a:p>
                <a:r>
                  <a:rPr lang="en-US" altLang="zh-CN" sz="2400" dirty="0"/>
                  <a:t>To cut the data of ~3000K nodes and extract the important information. The researcher needs to choose a central conference.</a:t>
                </a:r>
                <a:r>
                  <a:rPr lang="zh-CN" altLang="en-US" sz="2400" dirty="0"/>
                  <a:t> </a:t>
                </a:r>
                <a:r>
                  <a:rPr lang="en-US" altLang="zh-CN" sz="2400" dirty="0">
                    <a:solidFill>
                      <a:schemeClr val="accent5"/>
                    </a:solidFill>
                  </a:rPr>
                  <a:t>Input</a:t>
                </a:r>
                <a:r>
                  <a:rPr lang="zh-CN" altLang="en-US" sz="2400" dirty="0">
                    <a:solidFill>
                      <a:schemeClr val="accent5"/>
                    </a:solidFill>
                  </a:rPr>
                  <a:t> </a:t>
                </a:r>
                <a:r>
                  <a:rPr lang="en-US" altLang="zh-CN" sz="2400" dirty="0">
                    <a:solidFill>
                      <a:schemeClr val="accent5"/>
                    </a:solidFill>
                  </a:rPr>
                  <a:t>the</a:t>
                </a:r>
                <a:r>
                  <a:rPr lang="zh-CN" altLang="en-US" sz="2400" dirty="0">
                    <a:solidFill>
                      <a:schemeClr val="accent5"/>
                    </a:solidFill>
                  </a:rPr>
                  <a:t> </a:t>
                </a:r>
                <a:r>
                  <a:rPr lang="en-US" altLang="zh-CN" sz="2400" dirty="0">
                    <a:solidFill>
                      <a:schemeClr val="accent5"/>
                    </a:solidFill>
                  </a:rPr>
                  <a:t>conferences</a:t>
                </a:r>
                <a:r>
                  <a:rPr lang="zh-CN" altLang="en-US" sz="2400" dirty="0">
                    <a:solidFill>
                      <a:schemeClr val="accent5"/>
                    </a:solidFill>
                  </a:rPr>
                  <a:t> </a:t>
                </a:r>
                <a:r>
                  <a:rPr lang="en-US" altLang="zh-CN" sz="2400" dirty="0">
                    <a:solidFill>
                      <a:schemeClr val="accent5"/>
                    </a:solidFill>
                  </a:rPr>
                  <a:t>you</a:t>
                </a:r>
                <a:r>
                  <a:rPr lang="zh-CN" altLang="en-US" sz="2400" dirty="0">
                    <a:solidFill>
                      <a:schemeClr val="accent5"/>
                    </a:solidFill>
                  </a:rPr>
                  <a:t> </a:t>
                </a:r>
                <a:r>
                  <a:rPr lang="en-US" altLang="zh-CN" sz="2400" dirty="0">
                    <a:solidFill>
                      <a:schemeClr val="accent5"/>
                    </a:solidFill>
                  </a:rPr>
                  <a:t>concerned.</a:t>
                </a:r>
                <a:r>
                  <a:rPr lang="zh-CN" altLang="en-US" sz="2400" dirty="0">
                    <a:solidFill>
                      <a:schemeClr val="accent5"/>
                    </a:solidFill>
                  </a:rPr>
                  <a:t> </a:t>
                </a:r>
                <a:endParaRPr lang="en-US" altLang="zh-CN" sz="2400" dirty="0">
                  <a:solidFill>
                    <a:schemeClr val="accent5"/>
                  </a:solidFill>
                </a:endParaRPr>
              </a:p>
              <a:p>
                <a:r>
                  <a:rPr lang="en-US" altLang="zh-CN" sz="2400" dirty="0"/>
                  <a:t>By treating each paper as a node and create directed edges from nodes to the points that they reference, we have a graph </a:t>
                </a:r>
                <a14:m>
                  <m:oMath xmlns:m="http://schemas.openxmlformats.org/officeDocument/2006/math">
                    <m:r>
                      <a:rPr lang="en-US" altLang="zh-CN" sz="2400" b="0" i="1" smtClean="0">
                        <a:latin typeface="Cambria Math" charset="0"/>
                      </a:rPr>
                      <m:t>𝐺</m:t>
                    </m:r>
                    <m:r>
                      <a:rPr lang="en-US" altLang="zh-CN" sz="2400" b="0" i="1" smtClean="0">
                        <a:latin typeface="Cambria Math" charset="0"/>
                      </a:rPr>
                      <m:t>=(</m:t>
                    </m:r>
                    <m:r>
                      <a:rPr lang="en-US" altLang="zh-CN" sz="2400" b="0" i="1" smtClean="0">
                        <a:latin typeface="Cambria Math" charset="0"/>
                      </a:rPr>
                      <m:t>𝑉</m:t>
                    </m:r>
                    <m:r>
                      <a:rPr lang="en-US" altLang="zh-CN" sz="2400" b="0" i="1" smtClean="0">
                        <a:latin typeface="Cambria Math" charset="0"/>
                      </a:rPr>
                      <m:t>, </m:t>
                    </m:r>
                    <m:r>
                      <a:rPr lang="en-US" altLang="zh-CN" sz="2400" b="0" i="1" smtClean="0">
                        <a:latin typeface="Cambria Math" charset="0"/>
                      </a:rPr>
                      <m:t>𝐸</m:t>
                    </m:r>
                    <m:r>
                      <a:rPr lang="en-US" altLang="zh-CN" sz="2400" b="0" i="1" smtClean="0">
                        <a:latin typeface="Cambria Math" charset="0"/>
                      </a:rPr>
                      <m:t>)</m:t>
                    </m:r>
                  </m:oMath>
                </a14:m>
                <a:endParaRPr lang="en-US" altLang="zh-CN" sz="2400" dirty="0"/>
              </a:p>
              <a:p>
                <a:endParaRPr lang="en-US" altLang="zh-CN" sz="2400" dirty="0"/>
              </a:p>
              <a:p>
                <a:endParaRPr lang="en-US" altLang="zh-CN" sz="2000" dirty="0"/>
              </a:p>
            </p:txBody>
          </p:sp>
        </mc:Choice>
        <mc:Fallback>
          <p:sp>
            <p:nvSpPr>
              <p:cNvPr id="10" name="Content Placeholder 2">
                <a:extLst>
                  <a:ext uri="{FF2B5EF4-FFF2-40B4-BE49-F238E27FC236}">
                    <a16:creationId xmlns:a16="http://schemas.microsoft.com/office/drawing/2014/main" id="{0005DADB-C12E-7C4F-A761-9A16585207D7}"/>
                  </a:ext>
                </a:extLst>
              </p:cNvPr>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965" t="-2047"/>
                </a:stretch>
              </a:blipFill>
            </p:spPr>
            <p:txBody>
              <a:bodyPr/>
              <a:lstStyle/>
              <a:p>
                <a:r>
                  <a:rPr lang="en-US">
                    <a:noFill/>
                  </a:rPr>
                  <a:t> </a:t>
                </a:r>
              </a:p>
            </p:txBody>
          </p:sp>
        </mc:Fallback>
      </mc:AlternateContent>
    </p:spTree>
    <p:extLst>
      <p:ext uri="{BB962C8B-B14F-4D97-AF65-F5344CB8AC3E}">
        <p14:creationId xmlns:p14="http://schemas.microsoft.com/office/powerpoint/2010/main" val="2699644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2: Get related</a:t>
            </a:r>
            <a:r>
              <a:rPr lang="zh-CN" altLang="en-US" sz="2800" b="1" dirty="0">
                <a:solidFill>
                  <a:srgbClr val="C00000"/>
                </a:solidFill>
              </a:rPr>
              <a:t> </a:t>
            </a:r>
            <a:r>
              <a:rPr lang="en-US" altLang="zh-CN" sz="2800" b="1" dirty="0">
                <a:solidFill>
                  <a:srgbClr val="C00000"/>
                </a:solidFill>
              </a:rPr>
              <a:t>conferences</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7</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49" y="1825625"/>
                <a:ext cx="8290063" cy="4351338"/>
              </a:xfrm>
            </p:spPr>
            <p:txBody>
              <a:bodyPr>
                <a:normAutofit/>
              </a:bodyPr>
              <a:lstStyle/>
              <a:p>
                <a:r>
                  <a:rPr lang="en-US" altLang="zh-CN" sz="2400" dirty="0"/>
                  <a:t>Denote</a:t>
                </a:r>
                <a:r>
                  <a:rPr lang="zh-CN" altLang="en-US" sz="2400" dirty="0"/>
                  <a:t> </a:t>
                </a:r>
                <a:r>
                  <a:rPr lang="en-US" altLang="zh-CN" sz="2400" dirty="0"/>
                  <a:t>central conferences</a:t>
                </a:r>
                <a:r>
                  <a:rPr lang="zh-CN" altLang="en-US" sz="2400" dirty="0"/>
                  <a:t> </a:t>
                </a:r>
                <a:r>
                  <a:rPr lang="en-US" altLang="zh-CN" sz="2400" dirty="0"/>
                  <a:t>set</a:t>
                </a:r>
                <a:r>
                  <a:rPr lang="zh-CN" altLang="en-US" sz="2400" dirty="0"/>
                  <a:t> </a:t>
                </a:r>
                <a:r>
                  <a:rPr lang="en-US" altLang="zh-CN" sz="2400" dirty="0"/>
                  <a:t>as</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charset="0"/>
                          </a:rPr>
                          <m:t>𝑽</m:t>
                        </m:r>
                      </m:e>
                      <m:sub>
                        <m:r>
                          <a:rPr lang="en-US" altLang="zh-CN" sz="2400" b="1" i="1">
                            <a:latin typeface="Cambria Math" panose="02040503050406030204" pitchFamily="18" charset="0"/>
                          </a:rPr>
                          <m:t>𝒄𝒆𝒏</m:t>
                        </m:r>
                      </m:sub>
                    </m:sSub>
                  </m:oMath>
                </a14:m>
                <a:endParaRPr lang="en-US" altLang="zh-CN" sz="2400" dirty="0"/>
              </a:p>
              <a:p>
                <a:r>
                  <a:rPr lang="en-US" altLang="zh-CN" sz="2400" dirty="0"/>
                  <a:t>For</a:t>
                </a:r>
                <a:r>
                  <a:rPr lang="zh-CN" altLang="en-US" sz="2400" dirty="0"/>
                  <a:t> </a:t>
                </a:r>
                <a:r>
                  <a:rPr lang="en-US" altLang="zh-CN" sz="2400" dirty="0"/>
                  <a:t>each</a:t>
                </a:r>
                <a:r>
                  <a:rPr lang="zh-CN" altLang="en-US" sz="2400" dirty="0"/>
                  <a:t> </a:t>
                </a:r>
                <a:r>
                  <a:rPr lang="en-US" altLang="zh-CN" sz="2400" dirty="0"/>
                  <a:t>paper</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charset="0"/>
                          </a:rPr>
                          <m:t>𝒗</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charset="0"/>
                          </a:rPr>
                          <m:t>𝑽</m:t>
                        </m:r>
                      </m:e>
                      <m:sub>
                        <m:r>
                          <a:rPr lang="en-US" altLang="zh-CN" sz="2400" b="1" i="1">
                            <a:latin typeface="Cambria Math" panose="02040503050406030204" pitchFamily="18" charset="0"/>
                          </a:rPr>
                          <m:t>𝒄</m:t>
                        </m:r>
                        <m:r>
                          <a:rPr lang="en-US" altLang="zh-CN" sz="2400" b="1" i="1" smtClean="0">
                            <a:latin typeface="Cambria Math" panose="02040503050406030204" pitchFamily="18" charset="0"/>
                          </a:rPr>
                          <m:t>𝒆</m:t>
                        </m:r>
                        <m:r>
                          <a:rPr lang="en-US" altLang="zh-CN" sz="2400" b="1" i="1">
                            <a:latin typeface="Cambria Math" panose="02040503050406030204" pitchFamily="18" charset="0"/>
                          </a:rPr>
                          <m:t>𝒏</m:t>
                        </m:r>
                      </m:sub>
                    </m:sSub>
                  </m:oMath>
                </a14:m>
                <a:r>
                  <a:rPr lang="en-US" altLang="zh-CN" sz="2400" dirty="0"/>
                  <a:t>,</a:t>
                </a:r>
                <a:r>
                  <a:rPr lang="zh-CN" altLang="en-US" sz="2400" dirty="0"/>
                  <a:t> </a:t>
                </a:r>
                <a:r>
                  <a:rPr lang="en-US" altLang="zh-CN" sz="2400" dirty="0"/>
                  <a:t>denote</a:t>
                </a:r>
                <a:r>
                  <a:rPr lang="zh-CN" altLang="en-US" sz="2400" dirty="0"/>
                  <a:t> </a:t>
                </a:r>
                <a:r>
                  <a:rPr lang="en-US" altLang="zh-CN" sz="2400" dirty="0"/>
                  <a:t>its</a:t>
                </a:r>
                <a:r>
                  <a:rPr lang="zh-CN" altLang="en-US" sz="2400" dirty="0"/>
                  <a:t> </a:t>
                </a:r>
                <a:r>
                  <a:rPr lang="en-US" altLang="zh-CN" sz="2400" dirty="0"/>
                  <a:t>reference</a:t>
                </a:r>
                <a:r>
                  <a:rPr lang="zh-CN" altLang="en-US" sz="2400" dirty="0"/>
                  <a:t> </a:t>
                </a:r>
                <a:r>
                  <a:rPr lang="en-US" altLang="zh-CN" sz="2400" dirty="0"/>
                  <a:t>paper</a:t>
                </a:r>
                <a:r>
                  <a:rPr lang="zh-CN" altLang="en-US" sz="2400" dirty="0"/>
                  <a:t> </a:t>
                </a:r>
                <a:r>
                  <a:rPr lang="en-US" altLang="zh-CN" sz="2400" dirty="0"/>
                  <a:t>list</a:t>
                </a:r>
                <a:r>
                  <a:rPr lang="zh-CN" altLang="en-US" sz="2400" dirty="0"/>
                  <a:t> </a:t>
                </a:r>
                <a:r>
                  <a:rPr lang="en-US" altLang="zh-CN" sz="2400" dirty="0"/>
                  <a:t>as</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𝑹</m:t>
                        </m:r>
                      </m:e>
                      <m:sub>
                        <m:r>
                          <a:rPr lang="en-US" altLang="zh-CN" sz="2400" b="1" i="1">
                            <a:latin typeface="Cambria Math" panose="02040503050406030204" pitchFamily="18" charset="0"/>
                          </a:rPr>
                          <m:t>𝒊</m:t>
                        </m:r>
                      </m:sub>
                    </m:sSub>
                  </m:oMath>
                </a14:m>
                <a:r>
                  <a:rPr lang="en-US" altLang="zh-CN" sz="2400" dirty="0"/>
                  <a:t>, also, we denote the union of all these reference paper list as </a:t>
                </a:r>
                <a14:m>
                  <m:oMath xmlns:m="http://schemas.openxmlformats.org/officeDocument/2006/math">
                    <m:r>
                      <a:rPr lang="en-US" altLang="zh-CN" sz="2400" b="1" i="1" smtClean="0">
                        <a:latin typeface="Cambria Math" charset="0"/>
                      </a:rPr>
                      <m:t>𝑹</m:t>
                    </m:r>
                  </m:oMath>
                </a14:m>
                <a:endParaRPr lang="en-US" altLang="zh-CN" sz="2400" b="1" dirty="0"/>
              </a:p>
              <a:p>
                <a:r>
                  <a:rPr lang="en-US" altLang="zh-CN" sz="2400" dirty="0"/>
                  <a:t>Denote</a:t>
                </a:r>
                <a:r>
                  <a:rPr lang="zh-CN" altLang="en-US" sz="2400" dirty="0"/>
                  <a:t> </a:t>
                </a:r>
                <a:r>
                  <a:rPr lang="en-US" altLang="zh-CN" sz="2400" dirty="0"/>
                  <a:t>related</a:t>
                </a:r>
                <a:r>
                  <a:rPr lang="zh-CN" altLang="en-US" sz="2400" dirty="0"/>
                  <a:t> </a:t>
                </a:r>
                <a:r>
                  <a:rPr lang="en-US" altLang="zh-CN" sz="2400" dirty="0"/>
                  <a:t>conferences</a:t>
                </a:r>
                <a:r>
                  <a:rPr lang="zh-CN" altLang="en-US" sz="2400" dirty="0"/>
                  <a:t> </a:t>
                </a:r>
                <a:r>
                  <a:rPr lang="en-US" altLang="zh-CN" sz="2400" dirty="0"/>
                  <a:t>as:</a:t>
                </a:r>
              </a:p>
              <a:p>
                <a:pPr lvl="1"/>
                <a:r>
                  <a:rPr lang="zh-CN" altLang="en-US" sz="2000" b="1"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𝒄𝒐𝒏𝒇</m:t>
                        </m:r>
                      </m:sub>
                    </m:sSub>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𝒄𝒐𝒏𝒇</m:t>
                        </m:r>
                      </m:e>
                    </m:d>
                    <m:r>
                      <a:rPr lang="en-US" altLang="zh-CN" sz="2000" b="1" i="1" smtClean="0">
                        <a:latin typeface="Cambria Math" charset="0"/>
                      </a:rPr>
                      <m:t> </m:t>
                    </m:r>
                    <m:r>
                      <a:rPr lang="en-US" altLang="zh-CN" sz="2000" b="1" i="1" smtClean="0">
                        <a:latin typeface="Cambria Math" charset="0"/>
                        <a:ea typeface="Cambria Math" charset="0"/>
                        <a:cs typeface="Cambria Math" charset="0"/>
                      </a:rPr>
                      <m:t>∃</m:t>
                    </m:r>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charset="0"/>
                      </a:rPr>
                      <m:t>𝑹</m:t>
                    </m:r>
                    <m:r>
                      <a:rPr lang="en-US" altLang="zh-CN" sz="2000" b="1" i="1" smtClean="0">
                        <a:latin typeface="Cambria Math" charset="0"/>
                      </a:rPr>
                      <m:t> ∧</m:t>
                    </m:r>
                    <m:r>
                      <a:rPr lang="en-US" altLang="zh-CN" sz="2000" b="1" i="1" smtClean="0">
                        <a:latin typeface="Cambria Math" panose="02040503050406030204" pitchFamily="18" charset="0"/>
                      </a:rPr>
                      <m:t>𝒗</m:t>
                    </m:r>
                    <m:r>
                      <a:rPr lang="zh-CN" altLang="en-US" sz="2000" b="1" i="1" smtClean="0">
                        <a:latin typeface="Cambria Math" panose="02040503050406030204" pitchFamily="18" charset="0"/>
                      </a:rPr>
                      <m:t> </m:t>
                    </m:r>
                    <m:r>
                      <a:rPr lang="en-US" altLang="zh-CN" sz="2000" b="1" i="1" smtClean="0">
                        <a:latin typeface="Cambria Math" panose="02040503050406030204" pitchFamily="18" charset="0"/>
                      </a:rPr>
                      <m:t>𝒃𝒆𝒍𝒐𝒏𝒈𝒔</m:t>
                    </m:r>
                    <m:r>
                      <a:rPr lang="zh-CN" altLang="en-US" sz="2000" b="1" i="1" smtClean="0">
                        <a:latin typeface="Cambria Math" panose="02040503050406030204" pitchFamily="18" charset="0"/>
                      </a:rPr>
                      <m:t> </m:t>
                    </m:r>
                    <m:r>
                      <a:rPr lang="en-US" altLang="zh-CN" sz="2000" b="1" i="1" smtClean="0">
                        <a:latin typeface="Cambria Math" panose="02040503050406030204" pitchFamily="18" charset="0"/>
                      </a:rPr>
                      <m:t>𝒕𝒐</m:t>
                    </m:r>
                    <m:r>
                      <a:rPr lang="zh-CN" altLang="en-US" sz="2000" b="1" i="1" smtClean="0">
                        <a:latin typeface="Cambria Math" panose="02040503050406030204" pitchFamily="18" charset="0"/>
                      </a:rPr>
                      <m:t> </m:t>
                    </m:r>
                    <m:r>
                      <a:rPr lang="en-US" altLang="zh-CN" sz="2000" b="1" i="1" smtClean="0">
                        <a:latin typeface="Cambria Math" panose="02040503050406030204" pitchFamily="18" charset="0"/>
                      </a:rPr>
                      <m:t>𝒄𝒐𝒏𝒇</m:t>
                    </m:r>
                    <m:r>
                      <a:rPr lang="en-US" altLang="zh-CN" sz="2000" b="1" i="1" smtClean="0">
                        <a:latin typeface="Cambria Math" panose="02040503050406030204" pitchFamily="18" charset="0"/>
                      </a:rPr>
                      <m:t>}</m:t>
                    </m:r>
                  </m:oMath>
                </a14:m>
                <a:endParaRPr lang="en-US" altLang="zh-CN" sz="2000" b="1" dirty="0"/>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628649" y="1825625"/>
                <a:ext cx="8290063" cy="4351338"/>
              </a:xfrm>
              <a:blipFill rotWithShape="0">
                <a:blip r:embed="rId3"/>
                <a:stretch>
                  <a:fillRect l="-956" t="-1961" r="-1029"/>
                </a:stretch>
              </a:blipFill>
            </p:spPr>
            <p:txBody>
              <a:bodyPr/>
              <a:lstStyle/>
              <a:p>
                <a:r>
                  <a:rPr lang="en-US">
                    <a:noFill/>
                  </a:rPr>
                  <a:t> </a:t>
                </a:r>
              </a:p>
            </p:txBody>
          </p:sp>
        </mc:Fallback>
      </mc:AlternateContent>
    </p:spTree>
    <p:extLst>
      <p:ext uri="{BB962C8B-B14F-4D97-AF65-F5344CB8AC3E}">
        <p14:creationId xmlns:p14="http://schemas.microsoft.com/office/powerpoint/2010/main" val="357576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solidFill>
                  <a:srgbClr val="C00000"/>
                </a:solidFill>
              </a:rPr>
              <a:t>Step</a:t>
            </a:r>
            <a:r>
              <a:rPr lang="zh-CN" altLang="en-US" sz="2800" b="1" dirty="0">
                <a:solidFill>
                  <a:srgbClr val="C00000"/>
                </a:solidFill>
              </a:rPr>
              <a:t> </a:t>
            </a:r>
            <a:r>
              <a:rPr lang="en-US" altLang="zh-CN" sz="2800" b="1" dirty="0">
                <a:solidFill>
                  <a:srgbClr val="C00000"/>
                </a:solidFill>
              </a:rPr>
              <a:t>3:</a:t>
            </a:r>
            <a:r>
              <a:rPr lang="zh-CN" altLang="en-US" sz="2800" b="1" dirty="0">
                <a:solidFill>
                  <a:srgbClr val="C00000"/>
                </a:solidFill>
              </a:rPr>
              <a:t> </a:t>
            </a:r>
            <a:r>
              <a:rPr lang="en-US" altLang="zh-CN" sz="2800" b="1" dirty="0">
                <a:solidFill>
                  <a:srgbClr val="C00000"/>
                </a:solidFill>
              </a:rPr>
              <a:t>Filter</a:t>
            </a:r>
            <a:r>
              <a:rPr lang="zh-CN" altLang="en-US" sz="2800" b="1" dirty="0">
                <a:solidFill>
                  <a:srgbClr val="C00000"/>
                </a:solidFill>
              </a:rPr>
              <a:t> </a:t>
            </a:r>
            <a:r>
              <a:rPr lang="en-US" altLang="zh-CN" sz="2800" b="1" dirty="0">
                <a:solidFill>
                  <a:srgbClr val="C00000"/>
                </a:solidFill>
              </a:rPr>
              <a:t>less-related</a:t>
            </a:r>
            <a:r>
              <a:rPr lang="zh-CN" altLang="en-US" sz="2800" b="1" dirty="0">
                <a:solidFill>
                  <a:srgbClr val="C00000"/>
                </a:solidFill>
              </a:rPr>
              <a:t> </a:t>
            </a:r>
            <a:r>
              <a:rPr lang="en-US" altLang="zh-CN" sz="2800" b="1" dirty="0">
                <a:solidFill>
                  <a:srgbClr val="C00000"/>
                </a:solidFill>
              </a:rPr>
              <a:t>conferences</a:t>
            </a:r>
            <a:endParaRPr lang="en-US" sz="2800" b="1" dirty="0">
              <a:solidFill>
                <a:srgbClr val="C00000"/>
              </a:solidFill>
            </a:endParaRPr>
          </a:p>
        </p:txBody>
      </p:sp>
      <p:sp>
        <p:nvSpPr>
          <p:cNvPr id="19" name="矩形 4"/>
          <p:cNvSpPr/>
          <p:nvPr/>
        </p:nvSpPr>
        <p:spPr>
          <a:xfrm>
            <a:off x="448650" y="774270"/>
            <a:ext cx="180000" cy="507273"/>
          </a:xfrm>
          <a:prstGeom prst="rect">
            <a:avLst/>
          </a:prstGeom>
          <a:solidFill>
            <a:srgbClr val="719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lide Number Placeholder 3"/>
          <p:cNvSpPr>
            <a:spLocks noGrp="1"/>
          </p:cNvSpPr>
          <p:nvPr>
            <p:ph type="sldNum" sz="quarter" idx="12"/>
          </p:nvPr>
        </p:nvSpPr>
        <p:spPr/>
        <p:txBody>
          <a:bodyPr/>
          <a:lstStyle/>
          <a:p>
            <a:fld id="{A248695E-A693-7947-97BF-BAC1D4B4F600}" type="slidenum">
              <a:rPr lang="en-US" smtClean="0"/>
              <a:t>8</a:t>
            </a:fld>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005DADB-C12E-7C4F-A761-9A16585207D7}"/>
                  </a:ext>
                </a:extLst>
              </p:cNvPr>
              <p:cNvSpPr>
                <a:spLocks noGrp="1"/>
              </p:cNvSpPr>
              <p:nvPr>
                <p:ph idx="1"/>
              </p:nvPr>
            </p:nvSpPr>
            <p:spPr>
              <a:xfrm>
                <a:off x="628649" y="1825625"/>
                <a:ext cx="8290063" cy="4351338"/>
              </a:xfrm>
            </p:spPr>
            <p:txBody>
              <a:bodyPr>
                <a:normAutofit/>
              </a:bodyPr>
              <a:lstStyle/>
              <a:p>
                <a:r>
                  <a:rPr lang="en-US" altLang="zh-CN" sz="2400" dirty="0"/>
                  <a:t>Since</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𝒄𝒐𝒏𝒇</m:t>
                        </m:r>
                      </m:sub>
                    </m:sSub>
                  </m:oMath>
                </a14:m>
                <a:r>
                  <a:rPr lang="zh-CN" altLang="en-US" sz="2400" dirty="0"/>
                  <a:t> </a:t>
                </a:r>
                <a:r>
                  <a:rPr lang="en-US" altLang="zh-CN" sz="2400" dirty="0"/>
                  <a:t>may</a:t>
                </a:r>
                <a:r>
                  <a:rPr lang="zh-CN" altLang="en-US" sz="2400" dirty="0"/>
                  <a:t> </a:t>
                </a:r>
                <a:r>
                  <a:rPr lang="en-US" altLang="zh-CN" sz="2400" dirty="0"/>
                  <a:t>contains</a:t>
                </a:r>
                <a:r>
                  <a:rPr lang="zh-CN" altLang="en-US" sz="2400" dirty="0"/>
                  <a:t> </a:t>
                </a:r>
                <a:r>
                  <a:rPr lang="en-US" altLang="zh-CN" sz="2400" dirty="0"/>
                  <a:t>too</a:t>
                </a:r>
                <a:r>
                  <a:rPr lang="zh-CN" altLang="en-US" sz="2400" dirty="0"/>
                  <a:t> </a:t>
                </a:r>
                <a:r>
                  <a:rPr lang="en-US" altLang="zh-CN" sz="2400" dirty="0"/>
                  <a:t>much</a:t>
                </a:r>
                <a:r>
                  <a:rPr lang="zh-CN" altLang="en-US" sz="2400" dirty="0"/>
                  <a:t> </a:t>
                </a:r>
                <a:r>
                  <a:rPr lang="en-US" altLang="zh-CN" sz="2400" dirty="0"/>
                  <a:t>less</a:t>
                </a:r>
                <a:r>
                  <a:rPr lang="zh-CN" altLang="en-US" sz="2400" dirty="0"/>
                  <a:t> </a:t>
                </a:r>
                <a:r>
                  <a:rPr lang="en-US" altLang="zh-CN" sz="2400" dirty="0"/>
                  <a:t>related</a:t>
                </a:r>
                <a:r>
                  <a:rPr lang="zh-CN" altLang="en-US" sz="2400" dirty="0"/>
                  <a:t> </a:t>
                </a:r>
                <a:r>
                  <a:rPr lang="en-US" altLang="zh-CN" sz="2400" dirty="0"/>
                  <a:t>conferences,</a:t>
                </a:r>
                <a:r>
                  <a:rPr lang="zh-CN" altLang="en-US" sz="2400" dirty="0"/>
                  <a:t> </a:t>
                </a:r>
                <a:r>
                  <a:rPr lang="en-US" altLang="zh-CN" sz="2400" dirty="0"/>
                  <a:t>e.g.,</a:t>
                </a:r>
                <a:r>
                  <a:rPr lang="zh-CN" altLang="en-US" sz="2400" dirty="0"/>
                  <a:t> </a:t>
                </a:r>
                <a:r>
                  <a:rPr lang="en-US" altLang="zh-CN" sz="2400" dirty="0"/>
                  <a:t>if</a:t>
                </a:r>
                <a:r>
                  <a:rPr lang="zh-CN" altLang="en-US" sz="2400" dirty="0"/>
                  <a:t> </a:t>
                </a:r>
                <a:r>
                  <a:rPr lang="en-US" altLang="zh-CN" sz="2400" dirty="0"/>
                  <a:t>only</a:t>
                </a:r>
                <a:r>
                  <a:rPr lang="zh-CN" altLang="en-US" sz="2400" dirty="0"/>
                  <a:t> </a:t>
                </a:r>
                <a:r>
                  <a:rPr lang="en-US" altLang="zh-CN" sz="2400" dirty="0"/>
                  <a:t>one</a:t>
                </a:r>
                <a:r>
                  <a:rPr lang="zh-CN" altLang="en-US" sz="2400" dirty="0"/>
                  <a:t> </a:t>
                </a:r>
                <a:r>
                  <a:rPr lang="en-US" altLang="zh-CN" sz="2400" dirty="0"/>
                  <a:t>paper</a:t>
                </a:r>
                <a:r>
                  <a:rPr lang="zh-CN" altLang="en-US" sz="2400" dirty="0"/>
                  <a:t> </a:t>
                </a:r>
                <a:r>
                  <a:rPr lang="en-US" altLang="zh-CN" sz="2400" dirty="0"/>
                  <a:t>in</a:t>
                </a:r>
                <a:r>
                  <a:rPr lang="zh-CN" altLang="en-US" sz="2400" dirty="0"/>
                  <a:t> </a:t>
                </a:r>
                <a14:m>
                  <m:oMath xmlns:m="http://schemas.openxmlformats.org/officeDocument/2006/math">
                    <m:r>
                      <a:rPr lang="en-US" altLang="zh-CN" sz="2400" b="1" i="1" smtClean="0">
                        <a:latin typeface="Cambria Math" charset="0"/>
                      </a:rPr>
                      <m:t>𝑹</m:t>
                    </m:r>
                  </m:oMath>
                </a14:m>
                <a:r>
                  <a:rPr lang="en-US" altLang="zh-CN" sz="2400" dirty="0"/>
                  <a:t> belongs</a:t>
                </a:r>
                <a:r>
                  <a:rPr lang="zh-CN" altLang="en-US" sz="2400" dirty="0"/>
                  <a:t> </a:t>
                </a:r>
                <a:r>
                  <a:rPr lang="en-US" altLang="zh-CN" sz="2400" dirty="0"/>
                  <a:t>to</a:t>
                </a:r>
                <a:r>
                  <a:rPr lang="zh-CN" altLang="en-US" sz="2400" dirty="0"/>
                  <a:t> </a:t>
                </a:r>
                <a:r>
                  <a:rPr lang="en-US" altLang="zh-CN" sz="2400" i="1" dirty="0"/>
                  <a:t>Nature</a:t>
                </a:r>
                <a:r>
                  <a:rPr lang="en-US" altLang="zh-CN" sz="2400" dirty="0"/>
                  <a:t>.</a:t>
                </a:r>
                <a:r>
                  <a:rPr lang="zh-CN" altLang="en-US" sz="2400" dirty="0"/>
                  <a:t> </a:t>
                </a:r>
                <a:r>
                  <a:rPr lang="en-US" altLang="zh-CN" sz="2400" dirty="0"/>
                  <a:t>We</a:t>
                </a:r>
                <a:r>
                  <a:rPr lang="zh-CN" altLang="en-US" sz="2400" dirty="0"/>
                  <a:t> </a:t>
                </a:r>
                <a:r>
                  <a:rPr lang="en-US" altLang="zh-CN" sz="2400" dirty="0"/>
                  <a:t>still</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include</a:t>
                </a:r>
                <a:r>
                  <a:rPr lang="zh-CN" altLang="en-US" sz="2400" dirty="0"/>
                  <a:t> </a:t>
                </a:r>
                <a:r>
                  <a:rPr lang="en-US" altLang="zh-CN" sz="2400" i="1" dirty="0"/>
                  <a:t>Nature</a:t>
                </a:r>
                <a:r>
                  <a:rPr lang="zh-CN" altLang="en-US" sz="2400" dirty="0"/>
                  <a:t> </a:t>
                </a:r>
                <a:r>
                  <a:rPr lang="en-US" altLang="zh-CN" sz="2400" dirty="0"/>
                  <a:t>in</a:t>
                </a:r>
                <a:r>
                  <a:rPr lang="zh-CN" altLang="en-US" sz="2400"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𝒄𝒐𝒏𝒇</m:t>
                        </m:r>
                      </m:sub>
                    </m:sSub>
                  </m:oMath>
                </a14:m>
                <a:r>
                  <a:rPr lang="en-US" altLang="zh-CN" sz="2400" dirty="0"/>
                  <a:t>.</a:t>
                </a:r>
              </a:p>
              <a:p>
                <a:r>
                  <a:rPr lang="en-US" altLang="zh-CN" sz="2400" dirty="0"/>
                  <a:t>Before filtering, we first use a three layer BFS from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charset="0"/>
                          </a:rPr>
                          <m:t>𝑽</m:t>
                        </m:r>
                      </m:e>
                      <m:sub>
                        <m:r>
                          <a:rPr lang="en-US" altLang="zh-CN" sz="2400" b="1" i="1">
                            <a:latin typeface="Cambria Math" panose="02040503050406030204" pitchFamily="18" charset="0"/>
                          </a:rPr>
                          <m:t>𝒄𝒆𝒏</m:t>
                        </m:r>
                      </m:sub>
                    </m:sSub>
                    <m:r>
                      <a:rPr lang="en-US" altLang="zh-CN" sz="2400" b="0" i="0" smtClean="0">
                        <a:latin typeface="Cambria Math" charset="0"/>
                      </a:rPr>
                      <m:t> </m:t>
                    </m:r>
                  </m:oMath>
                </a14:m>
                <a:r>
                  <a:rPr lang="en-US" altLang="zh-CN" sz="2400" dirty="0"/>
                  <a:t>, and form a set of vertices that are touched by BFS as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charset="0"/>
                          </a:rPr>
                          <m:t>𝑽</m:t>
                        </m:r>
                      </m:e>
                      <m:sub>
                        <m:r>
                          <a:rPr lang="en-US" altLang="zh-CN" sz="2400" b="1" i="1" smtClean="0">
                            <a:latin typeface="Cambria Math" charset="0"/>
                          </a:rPr>
                          <m:t>𝑩𝑭𝑺</m:t>
                        </m:r>
                      </m:sub>
                    </m:sSub>
                  </m:oMath>
                </a14:m>
                <a:endParaRPr lang="en-US" altLang="zh-CN" sz="2400" dirty="0"/>
              </a:p>
            </p:txBody>
          </p:sp>
        </mc:Choice>
        <mc:Fallback xmlns="">
          <p:sp>
            <p:nvSpPr>
              <p:cNvPr id="10" name="Content Placeholder 2">
                <a:extLst>
                  <a:ext uri="{FF2B5EF4-FFF2-40B4-BE49-F238E27FC236}">
                    <a16:creationId xmlns="" xmlns:a16="http://schemas.microsoft.com/office/drawing/2014/main" xmlns:a14="http://schemas.microsoft.com/office/drawing/2010/main" id="{0005DADB-C12E-7C4F-A761-9A16585207D7}"/>
                  </a:ext>
                </a:extLst>
              </p:cNvPr>
              <p:cNvSpPr>
                <a:spLocks noGrp="1" noRot="1" noChangeAspect="1" noMove="1" noResize="1" noEditPoints="1" noAdjustHandles="1" noChangeArrowheads="1" noChangeShapeType="1" noTextEdit="1"/>
              </p:cNvSpPr>
              <p:nvPr>
                <p:ph idx="1"/>
              </p:nvPr>
            </p:nvSpPr>
            <p:spPr>
              <a:xfrm>
                <a:off x="628649" y="1825625"/>
                <a:ext cx="8290063" cy="4351338"/>
              </a:xfrm>
              <a:blipFill rotWithShape="0">
                <a:blip r:embed="rId3"/>
                <a:stretch>
                  <a:fillRect l="-956" t="-1681"/>
                </a:stretch>
              </a:blipFill>
            </p:spPr>
            <p:txBody>
              <a:bodyPr/>
              <a:lstStyle/>
              <a:p>
                <a:r>
                  <a:rPr lang="en-US">
                    <a:noFill/>
                  </a:rPr>
                  <a:t> </a:t>
                </a:r>
              </a:p>
            </p:txBody>
          </p:sp>
        </mc:Fallback>
      </mc:AlternateContent>
    </p:spTree>
    <p:extLst>
      <p:ext uri="{BB962C8B-B14F-4D97-AF65-F5344CB8AC3E}">
        <p14:creationId xmlns:p14="http://schemas.microsoft.com/office/powerpoint/2010/main" val="41265745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66655</TotalTime>
  <Words>1242</Words>
  <Application>Microsoft Macintosh PowerPoint</Application>
  <PresentationFormat>On-screen Show (4:3)</PresentationFormat>
  <Paragraphs>143</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DengXian</vt:lpstr>
      <vt:lpstr>DengXian</vt:lpstr>
      <vt:lpstr>等线 Light</vt:lpstr>
      <vt:lpstr>Arial</vt:lpstr>
      <vt:lpstr>Calibri</vt:lpstr>
      <vt:lpstr>Calibri Light</vt:lpstr>
      <vt:lpstr>Cambria Math</vt:lpstr>
      <vt:lpstr>Office Theme</vt:lpstr>
      <vt:lpstr>A Tool to Visualize the Evolution of Conference Topics  </vt:lpstr>
      <vt:lpstr>Motivation: Topics shift exist</vt:lpstr>
      <vt:lpstr>Challenge: Lack a standard to represent change of topics</vt:lpstr>
      <vt:lpstr>Related Work: Embedding algorithms</vt:lpstr>
      <vt:lpstr>Dataset: dblp_citation1, overview</vt:lpstr>
      <vt:lpstr>Dataset: dblp_citation1, one record</vt:lpstr>
      <vt:lpstr>Step 1: Extract raw data and set central conference</vt:lpstr>
      <vt:lpstr>Step 2: Get related conferences</vt:lpstr>
      <vt:lpstr>Step 3: Filter less-related conferences</vt:lpstr>
      <vt:lpstr>PowerPoint Presentation</vt:lpstr>
      <vt:lpstr>Step 4: Construct the conference-paper-keyword graph</vt:lpstr>
      <vt:lpstr>PowerPoint Presentation</vt:lpstr>
      <vt:lpstr>Step 5: Generate embedding</vt:lpstr>
      <vt:lpstr>Step 6: Visualization Algorithm</vt:lpstr>
      <vt:lpstr>PowerPoint Presentation</vt:lpstr>
      <vt:lpstr>PowerPoint Presentation</vt:lpstr>
      <vt:lpstr>PowerPoint Presentation</vt:lpstr>
      <vt:lpstr>PowerPoint Presentation</vt:lpstr>
      <vt:lpstr>Potential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文本单词语义演化分析 Semantic Evolution of Topical Words in Temporal Orders</dc:title>
  <dc:creator>Zhuofeng Wu</dc:creator>
  <cp:lastModifiedBy>Zhuofeng Wu</cp:lastModifiedBy>
  <cp:revision>734</cp:revision>
  <dcterms:created xsi:type="dcterms:W3CDTF">2017-06-04T06:00:19Z</dcterms:created>
  <dcterms:modified xsi:type="dcterms:W3CDTF">2018-10-17T20:29:34Z</dcterms:modified>
</cp:coreProperties>
</file>